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  <p:sldMasterId id="2147483719" r:id="rId3"/>
    <p:sldMasterId id="2147483727" r:id="rId4"/>
    <p:sldMasterId id="2147483741" r:id="rId5"/>
  </p:sldMasterIdLst>
  <p:notesMasterIdLst>
    <p:notesMasterId r:id="rId23"/>
  </p:notesMasterIdLst>
  <p:handoutMasterIdLst>
    <p:handoutMasterId r:id="rId24"/>
  </p:handoutMasterIdLst>
  <p:sldIdLst>
    <p:sldId id="277" r:id="rId6"/>
    <p:sldId id="352" r:id="rId7"/>
    <p:sldId id="363" r:id="rId8"/>
    <p:sldId id="364" r:id="rId9"/>
    <p:sldId id="367" r:id="rId10"/>
    <p:sldId id="366" r:id="rId11"/>
    <p:sldId id="372" r:id="rId12"/>
    <p:sldId id="373" r:id="rId13"/>
    <p:sldId id="356" r:id="rId14"/>
    <p:sldId id="357" r:id="rId15"/>
    <p:sldId id="370" r:id="rId16"/>
    <p:sldId id="361" r:id="rId17"/>
    <p:sldId id="362" r:id="rId18"/>
    <p:sldId id="369" r:id="rId19"/>
    <p:sldId id="368" r:id="rId20"/>
    <p:sldId id="358" r:id="rId21"/>
    <p:sldId id="360" r:id="rId22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5">
          <p15:clr>
            <a:srgbClr val="A4A3A4"/>
          </p15:clr>
        </p15:guide>
        <p15:guide id="2" pos="288">
          <p15:clr>
            <a:srgbClr val="A4A3A4"/>
          </p15:clr>
        </p15:guide>
        <p15:guide id="3" pos="726">
          <p15:clr>
            <a:srgbClr val="A4A3A4"/>
          </p15:clr>
        </p15:guide>
        <p15:guide id="4" pos="5029">
          <p15:clr>
            <a:srgbClr val="A4A3A4"/>
          </p15:clr>
        </p15:guide>
        <p15:guide id="5" pos="43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35A5A"/>
    <a:srgbClr val="FFFFFF"/>
    <a:srgbClr val="AA72D4"/>
    <a:srgbClr val="3399FF"/>
    <a:srgbClr val="FF6600"/>
    <a:srgbClr val="FFDFC9"/>
    <a:srgbClr val="F2F2F2"/>
    <a:srgbClr val="FDE3E3"/>
    <a:srgbClr val="B5D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658" autoAdjust="0"/>
    <p:restoredTop sz="89868" autoAdjust="0"/>
  </p:normalViewPr>
  <p:slideViewPr>
    <p:cSldViewPr snapToGrid="0">
      <p:cViewPr varScale="1">
        <p:scale>
          <a:sx n="74" d="100"/>
          <a:sy n="74" d="100"/>
        </p:scale>
        <p:origin x="1716" y="72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932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989C44-BF8C-48C1-B90F-2FB1459836AC}" type="doc">
      <dgm:prSet loTypeId="urn:microsoft.com/office/officeart/2005/8/layout/radial3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id-ID"/>
        </a:p>
      </dgm:t>
    </dgm:pt>
    <dgm:pt modelId="{D65F0F61-F402-417C-92E8-D71839BBAED4}">
      <dgm:prSet phldrT="[Text]" custT="1"/>
      <dgm:spPr/>
      <dgm:t>
        <a:bodyPr/>
        <a:lstStyle/>
        <a:p>
          <a:r>
            <a:rPr lang="id-ID" sz="2800" dirty="0" smtClean="0"/>
            <a:t>ASEAN-RESP</a:t>
          </a:r>
          <a:endParaRPr lang="id-ID" sz="2800" dirty="0"/>
        </a:p>
      </dgm:t>
    </dgm:pt>
    <dgm:pt modelId="{B71CB812-0D0A-4CB1-9CD7-B4ACA28EAD18}" type="parTrans" cxnId="{43411CBF-7390-468E-9EDE-A3A2F89D3E86}">
      <dgm:prSet/>
      <dgm:spPr/>
      <dgm:t>
        <a:bodyPr/>
        <a:lstStyle/>
        <a:p>
          <a:endParaRPr lang="id-ID" sz="1800"/>
        </a:p>
      </dgm:t>
    </dgm:pt>
    <dgm:pt modelId="{DBDD1A27-1E8A-4BDA-934D-48CB9736BCB4}" type="sibTrans" cxnId="{43411CBF-7390-468E-9EDE-A3A2F89D3E86}">
      <dgm:prSet/>
      <dgm:spPr/>
      <dgm:t>
        <a:bodyPr/>
        <a:lstStyle/>
        <a:p>
          <a:endParaRPr lang="id-ID" sz="1800"/>
        </a:p>
      </dgm:t>
    </dgm:pt>
    <dgm:pt modelId="{65FBB963-55BF-43E5-9F31-4EA56F4AE36C}">
      <dgm:prSet phldrT="[Text]" custT="1"/>
      <dgm:spPr/>
      <dgm:t>
        <a:bodyPr/>
        <a:lstStyle/>
        <a:p>
          <a:r>
            <a:rPr lang="id-ID" sz="2000" dirty="0" smtClean="0"/>
            <a:t>Rural Electrification</a:t>
          </a:r>
          <a:endParaRPr lang="id-ID" sz="2000" dirty="0"/>
        </a:p>
      </dgm:t>
    </dgm:pt>
    <dgm:pt modelId="{DF9C2BB4-F9E1-4CF3-B8F3-13EDB179190E}" type="parTrans" cxnId="{8DE46AC3-957A-4986-9087-B7895B77CAC9}">
      <dgm:prSet/>
      <dgm:spPr/>
      <dgm:t>
        <a:bodyPr/>
        <a:lstStyle/>
        <a:p>
          <a:endParaRPr lang="id-ID" sz="1800"/>
        </a:p>
      </dgm:t>
    </dgm:pt>
    <dgm:pt modelId="{E45E4759-73C9-48BC-9279-81A62CFD4BCF}" type="sibTrans" cxnId="{8DE46AC3-957A-4986-9087-B7895B77CAC9}">
      <dgm:prSet/>
      <dgm:spPr/>
      <dgm:t>
        <a:bodyPr/>
        <a:lstStyle/>
        <a:p>
          <a:endParaRPr lang="id-ID" sz="1800"/>
        </a:p>
      </dgm:t>
    </dgm:pt>
    <dgm:pt modelId="{90EDC185-CFDA-4471-8B6D-AF9F39DD66F1}">
      <dgm:prSet phldrT="[Text]"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id-ID" sz="2000" dirty="0" smtClean="0"/>
            <a:t>Banka-bility &amp; Investments</a:t>
          </a:r>
          <a:endParaRPr lang="id-ID" sz="2000" dirty="0"/>
        </a:p>
      </dgm:t>
    </dgm:pt>
    <dgm:pt modelId="{371CAC92-BA6D-4FF8-9E66-146D8B2DA690}" type="parTrans" cxnId="{D19CED83-3CEE-498D-BA1E-27BEB485A6BC}">
      <dgm:prSet/>
      <dgm:spPr/>
      <dgm:t>
        <a:bodyPr/>
        <a:lstStyle/>
        <a:p>
          <a:endParaRPr lang="id-ID" sz="1800"/>
        </a:p>
      </dgm:t>
    </dgm:pt>
    <dgm:pt modelId="{222D6B28-D0D8-4039-9BAA-304DD243F258}" type="sibTrans" cxnId="{D19CED83-3CEE-498D-BA1E-27BEB485A6BC}">
      <dgm:prSet/>
      <dgm:spPr/>
      <dgm:t>
        <a:bodyPr/>
        <a:lstStyle/>
        <a:p>
          <a:endParaRPr lang="id-ID" sz="1800"/>
        </a:p>
      </dgm:t>
    </dgm:pt>
    <dgm:pt modelId="{4FA5E1BE-3493-4289-AB71-0D4D5463769D}">
      <dgm:prSet phldrT="[Text]" custT="1"/>
      <dgm:spPr/>
      <dgm:t>
        <a:bodyPr/>
        <a:lstStyle/>
        <a:p>
          <a:r>
            <a:rPr lang="id-ID" sz="2000" dirty="0" smtClean="0"/>
            <a:t>Permit </a:t>
          </a:r>
          <a:r>
            <a:rPr lang="id-ID" sz="2000" dirty="0" smtClean="0"/>
            <a:t>Proce-dures</a:t>
          </a:r>
          <a:endParaRPr lang="id-ID" sz="2000" dirty="0"/>
        </a:p>
      </dgm:t>
    </dgm:pt>
    <dgm:pt modelId="{96DE8A49-D9BF-4B9A-8452-E40A5E10EAB7}" type="parTrans" cxnId="{00F229E0-1460-4B3E-B5F5-A47DC89C0D3E}">
      <dgm:prSet/>
      <dgm:spPr/>
      <dgm:t>
        <a:bodyPr/>
        <a:lstStyle/>
        <a:p>
          <a:endParaRPr lang="id-ID" sz="1800"/>
        </a:p>
      </dgm:t>
    </dgm:pt>
    <dgm:pt modelId="{7B8152F6-8EA8-45B4-83BE-A85F63F72818}" type="sibTrans" cxnId="{00F229E0-1460-4B3E-B5F5-A47DC89C0D3E}">
      <dgm:prSet/>
      <dgm:spPr/>
      <dgm:t>
        <a:bodyPr/>
        <a:lstStyle/>
        <a:p>
          <a:endParaRPr lang="id-ID" sz="1800"/>
        </a:p>
      </dgm:t>
    </dgm:pt>
    <dgm:pt modelId="{BB03CF30-ECF1-4384-8C74-4968A252E987}">
      <dgm:prSet phldrT="[Text]" custT="1"/>
      <dgm:spPr>
        <a:solidFill>
          <a:schemeClr val="accent1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id-ID" sz="2000" dirty="0" smtClean="0"/>
            <a:t>Capacity Building (ToT)</a:t>
          </a:r>
          <a:endParaRPr lang="id-ID" sz="2000" dirty="0"/>
        </a:p>
      </dgm:t>
    </dgm:pt>
    <dgm:pt modelId="{866CBC63-DB3B-4DA1-B2AE-95C8029D4781}" type="parTrans" cxnId="{AE667936-D34E-46AA-865C-BF1357EF86D1}">
      <dgm:prSet/>
      <dgm:spPr/>
      <dgm:t>
        <a:bodyPr/>
        <a:lstStyle/>
        <a:p>
          <a:endParaRPr lang="id-ID" sz="1800"/>
        </a:p>
      </dgm:t>
    </dgm:pt>
    <dgm:pt modelId="{F8D78C00-B420-4AC9-B58D-C91B6DF0DF36}" type="sibTrans" cxnId="{AE667936-D34E-46AA-865C-BF1357EF86D1}">
      <dgm:prSet/>
      <dgm:spPr/>
      <dgm:t>
        <a:bodyPr/>
        <a:lstStyle/>
        <a:p>
          <a:endParaRPr lang="id-ID" sz="1800"/>
        </a:p>
      </dgm:t>
    </dgm:pt>
    <dgm:pt modelId="{5B4A6A92-2DD6-4F0A-B1FA-D57FF87C5EF9}">
      <dgm:prSet custT="1"/>
      <dgm:spPr/>
      <dgm:t>
        <a:bodyPr/>
        <a:lstStyle/>
        <a:p>
          <a:r>
            <a:rPr lang="id-ID" sz="2000" dirty="0" smtClean="0"/>
            <a:t>vRE Grid </a:t>
          </a:r>
          <a:r>
            <a:rPr lang="id-ID" sz="2000" dirty="0" smtClean="0"/>
            <a:t>Integra-tion</a:t>
          </a:r>
          <a:endParaRPr lang="id-ID" sz="2000" dirty="0"/>
        </a:p>
      </dgm:t>
    </dgm:pt>
    <dgm:pt modelId="{844F4662-5C99-4920-9A32-C6A43997B0EE}" type="parTrans" cxnId="{86E8484C-B5F0-4E67-AC0A-8433FC93F09C}">
      <dgm:prSet/>
      <dgm:spPr/>
      <dgm:t>
        <a:bodyPr/>
        <a:lstStyle/>
        <a:p>
          <a:endParaRPr lang="id-ID" sz="1800"/>
        </a:p>
      </dgm:t>
    </dgm:pt>
    <dgm:pt modelId="{6BFB3918-7E60-484B-B6FC-D980D393F93A}" type="sibTrans" cxnId="{86E8484C-B5F0-4E67-AC0A-8433FC93F09C}">
      <dgm:prSet/>
      <dgm:spPr/>
      <dgm:t>
        <a:bodyPr/>
        <a:lstStyle/>
        <a:p>
          <a:endParaRPr lang="id-ID" sz="1800"/>
        </a:p>
      </dgm:t>
    </dgm:pt>
    <dgm:pt modelId="{0718717E-18CF-4A90-B717-F8EEAB530805}">
      <dgm:prSet custT="1"/>
      <dgm:spPr/>
      <dgm:t>
        <a:bodyPr/>
        <a:lstStyle/>
        <a:p>
          <a:r>
            <a:rPr lang="id-ID" sz="2000" dirty="0" smtClean="0"/>
            <a:t>Regional Policy Advise </a:t>
          </a:r>
          <a:endParaRPr lang="id-ID" sz="2000" dirty="0"/>
        </a:p>
      </dgm:t>
    </dgm:pt>
    <dgm:pt modelId="{A5985CD5-45AB-4BA8-9104-6CA0878461D5}" type="parTrans" cxnId="{4C51ED17-D675-4E9A-978D-1725FCFAE782}">
      <dgm:prSet/>
      <dgm:spPr/>
      <dgm:t>
        <a:bodyPr/>
        <a:lstStyle/>
        <a:p>
          <a:endParaRPr lang="id-ID" sz="1800"/>
        </a:p>
      </dgm:t>
    </dgm:pt>
    <dgm:pt modelId="{3C1DE5AF-FF0D-4ED7-821B-93278258BAD0}" type="sibTrans" cxnId="{4C51ED17-D675-4E9A-978D-1725FCFAE782}">
      <dgm:prSet/>
      <dgm:spPr/>
      <dgm:t>
        <a:bodyPr/>
        <a:lstStyle/>
        <a:p>
          <a:endParaRPr lang="id-ID" sz="1800"/>
        </a:p>
      </dgm:t>
    </dgm:pt>
    <dgm:pt modelId="{F2258FE6-D2DC-4D35-9C3B-2DCF27AFB021}" type="pres">
      <dgm:prSet presAssocID="{43989C44-BF8C-48C1-B90F-2FB1459836A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B16F70-2EE8-4F34-8360-69F53E4A187E}" type="pres">
      <dgm:prSet presAssocID="{43989C44-BF8C-48C1-B90F-2FB1459836AC}" presName="radial" presStyleCnt="0">
        <dgm:presLayoutVars>
          <dgm:animLvl val="ctr"/>
        </dgm:presLayoutVars>
      </dgm:prSet>
      <dgm:spPr/>
    </dgm:pt>
    <dgm:pt modelId="{9440B75C-F979-47BA-AC0A-87821CC43F22}" type="pres">
      <dgm:prSet presAssocID="{D65F0F61-F402-417C-92E8-D71839BBAED4}" presName="centerShape" presStyleLbl="vennNode1" presStyleIdx="0" presStyleCnt="7" custScaleX="96580" custScaleY="91750"/>
      <dgm:spPr/>
      <dgm:t>
        <a:bodyPr/>
        <a:lstStyle/>
        <a:p>
          <a:endParaRPr lang="id-ID"/>
        </a:p>
      </dgm:t>
    </dgm:pt>
    <dgm:pt modelId="{5A889A25-6BC8-4E99-A3AE-0C2BEFA3211D}" type="pres">
      <dgm:prSet presAssocID="{65FBB963-55BF-43E5-9F31-4EA56F4AE36C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F58090D-9103-48ED-BF71-5E992C6A2117}" type="pres">
      <dgm:prSet presAssocID="{5B4A6A92-2DD6-4F0A-B1FA-D57FF87C5EF9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579437-E0AB-43E2-AD93-5D74A4A3B615}" type="pres">
      <dgm:prSet presAssocID="{0718717E-18CF-4A90-B717-F8EEAB530805}" presName="node" presStyleLbl="vennNode1" presStyleIdx="3" presStyleCnt="7" custScaleX="116313" custScaleY="12733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232BE16-6D37-45E2-B14E-05A5F5A48426}" type="pres">
      <dgm:prSet presAssocID="{90EDC185-CFDA-4471-8B6D-AF9F39DD66F1}" presName="node" presStyleLbl="vennNode1" presStyleIdx="4" presStyleCnt="7" custScaleX="111497" custScaleY="11956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7118794-1539-46B7-8555-4733AE77557D}" type="pres">
      <dgm:prSet presAssocID="{4FA5E1BE-3493-4289-AB71-0D4D5463769D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751C62A-0A86-4290-9481-019DD5FE4634}" type="pres">
      <dgm:prSet presAssocID="{BB03CF30-ECF1-4384-8C74-4968A252E987}" presName="node" presStyleLbl="vennNode1" presStyleIdx="6" presStyleCnt="7" custScaleX="120413" custScaleY="11017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36D51388-E8D0-4676-8512-AF34FEC3F7F2}" type="presOf" srcId="{BB03CF30-ECF1-4384-8C74-4968A252E987}" destId="{C751C62A-0A86-4290-9481-019DD5FE4634}" srcOrd="0" destOrd="0" presId="urn:microsoft.com/office/officeart/2005/8/layout/radial3"/>
    <dgm:cxn modelId="{5C413091-BCFC-4A8B-8258-C4CE5CD42E0B}" type="presOf" srcId="{90EDC185-CFDA-4471-8B6D-AF9F39DD66F1}" destId="{F232BE16-6D37-45E2-B14E-05A5F5A48426}" srcOrd="0" destOrd="0" presId="urn:microsoft.com/office/officeart/2005/8/layout/radial3"/>
    <dgm:cxn modelId="{86E8484C-B5F0-4E67-AC0A-8433FC93F09C}" srcId="{D65F0F61-F402-417C-92E8-D71839BBAED4}" destId="{5B4A6A92-2DD6-4F0A-B1FA-D57FF87C5EF9}" srcOrd="1" destOrd="0" parTransId="{844F4662-5C99-4920-9A32-C6A43997B0EE}" sibTransId="{6BFB3918-7E60-484B-B6FC-D980D393F93A}"/>
    <dgm:cxn modelId="{C915B603-1624-4952-8586-29B734952B31}" type="presOf" srcId="{43989C44-BF8C-48C1-B90F-2FB1459836AC}" destId="{F2258FE6-D2DC-4D35-9C3B-2DCF27AFB021}" srcOrd="0" destOrd="0" presId="urn:microsoft.com/office/officeart/2005/8/layout/radial3"/>
    <dgm:cxn modelId="{D990DB16-5A7C-445D-B588-0776AE7F42AB}" type="presOf" srcId="{5B4A6A92-2DD6-4F0A-B1FA-D57FF87C5EF9}" destId="{7F58090D-9103-48ED-BF71-5E992C6A2117}" srcOrd="0" destOrd="0" presId="urn:microsoft.com/office/officeart/2005/8/layout/radial3"/>
    <dgm:cxn modelId="{8DE46AC3-957A-4986-9087-B7895B77CAC9}" srcId="{D65F0F61-F402-417C-92E8-D71839BBAED4}" destId="{65FBB963-55BF-43E5-9F31-4EA56F4AE36C}" srcOrd="0" destOrd="0" parTransId="{DF9C2BB4-F9E1-4CF3-B8F3-13EDB179190E}" sibTransId="{E45E4759-73C9-48BC-9279-81A62CFD4BCF}"/>
    <dgm:cxn modelId="{2A6757A8-A505-45CA-A23D-CF2AFF9A5AAD}" type="presOf" srcId="{4FA5E1BE-3493-4289-AB71-0D4D5463769D}" destId="{77118794-1539-46B7-8555-4733AE77557D}" srcOrd="0" destOrd="0" presId="urn:microsoft.com/office/officeart/2005/8/layout/radial3"/>
    <dgm:cxn modelId="{F155100E-C9FC-40B7-829C-97B56FBC9863}" type="presOf" srcId="{0718717E-18CF-4A90-B717-F8EEAB530805}" destId="{D4579437-E0AB-43E2-AD93-5D74A4A3B615}" srcOrd="0" destOrd="0" presId="urn:microsoft.com/office/officeart/2005/8/layout/radial3"/>
    <dgm:cxn modelId="{D19CED83-3CEE-498D-BA1E-27BEB485A6BC}" srcId="{D65F0F61-F402-417C-92E8-D71839BBAED4}" destId="{90EDC185-CFDA-4471-8B6D-AF9F39DD66F1}" srcOrd="3" destOrd="0" parTransId="{371CAC92-BA6D-4FF8-9E66-146D8B2DA690}" sibTransId="{222D6B28-D0D8-4039-9BAA-304DD243F258}"/>
    <dgm:cxn modelId="{DED4A67F-4860-4917-9676-DA6A63F973A5}" type="presOf" srcId="{65FBB963-55BF-43E5-9F31-4EA56F4AE36C}" destId="{5A889A25-6BC8-4E99-A3AE-0C2BEFA3211D}" srcOrd="0" destOrd="0" presId="urn:microsoft.com/office/officeart/2005/8/layout/radial3"/>
    <dgm:cxn modelId="{43411CBF-7390-468E-9EDE-A3A2F89D3E86}" srcId="{43989C44-BF8C-48C1-B90F-2FB1459836AC}" destId="{D65F0F61-F402-417C-92E8-D71839BBAED4}" srcOrd="0" destOrd="0" parTransId="{B71CB812-0D0A-4CB1-9CD7-B4ACA28EAD18}" sibTransId="{DBDD1A27-1E8A-4BDA-934D-48CB9736BCB4}"/>
    <dgm:cxn modelId="{AE667936-D34E-46AA-865C-BF1357EF86D1}" srcId="{D65F0F61-F402-417C-92E8-D71839BBAED4}" destId="{BB03CF30-ECF1-4384-8C74-4968A252E987}" srcOrd="5" destOrd="0" parTransId="{866CBC63-DB3B-4DA1-B2AE-95C8029D4781}" sibTransId="{F8D78C00-B420-4AC9-B58D-C91B6DF0DF36}"/>
    <dgm:cxn modelId="{5236ADD9-D64F-4F3C-9E6F-2D44BC14F8D9}" type="presOf" srcId="{D65F0F61-F402-417C-92E8-D71839BBAED4}" destId="{9440B75C-F979-47BA-AC0A-87821CC43F22}" srcOrd="0" destOrd="0" presId="urn:microsoft.com/office/officeart/2005/8/layout/radial3"/>
    <dgm:cxn modelId="{00F229E0-1460-4B3E-B5F5-A47DC89C0D3E}" srcId="{D65F0F61-F402-417C-92E8-D71839BBAED4}" destId="{4FA5E1BE-3493-4289-AB71-0D4D5463769D}" srcOrd="4" destOrd="0" parTransId="{96DE8A49-D9BF-4B9A-8452-E40A5E10EAB7}" sibTransId="{7B8152F6-8EA8-45B4-83BE-A85F63F72818}"/>
    <dgm:cxn modelId="{4C51ED17-D675-4E9A-978D-1725FCFAE782}" srcId="{D65F0F61-F402-417C-92E8-D71839BBAED4}" destId="{0718717E-18CF-4A90-B717-F8EEAB530805}" srcOrd="2" destOrd="0" parTransId="{A5985CD5-45AB-4BA8-9104-6CA0878461D5}" sibTransId="{3C1DE5AF-FF0D-4ED7-821B-93278258BAD0}"/>
    <dgm:cxn modelId="{D298EB0D-68CE-4213-B059-4576F155B16A}" type="presParOf" srcId="{F2258FE6-D2DC-4D35-9C3B-2DCF27AFB021}" destId="{7DB16F70-2EE8-4F34-8360-69F53E4A187E}" srcOrd="0" destOrd="0" presId="urn:microsoft.com/office/officeart/2005/8/layout/radial3"/>
    <dgm:cxn modelId="{F9FE3546-7241-44F3-9A02-2F68366CC4EB}" type="presParOf" srcId="{7DB16F70-2EE8-4F34-8360-69F53E4A187E}" destId="{9440B75C-F979-47BA-AC0A-87821CC43F22}" srcOrd="0" destOrd="0" presId="urn:microsoft.com/office/officeart/2005/8/layout/radial3"/>
    <dgm:cxn modelId="{F88EDCBB-7E40-485C-8F74-0A5462552A00}" type="presParOf" srcId="{7DB16F70-2EE8-4F34-8360-69F53E4A187E}" destId="{5A889A25-6BC8-4E99-A3AE-0C2BEFA3211D}" srcOrd="1" destOrd="0" presId="urn:microsoft.com/office/officeart/2005/8/layout/radial3"/>
    <dgm:cxn modelId="{FB614A8D-79DD-485C-B5ED-05FDAB4DE2B3}" type="presParOf" srcId="{7DB16F70-2EE8-4F34-8360-69F53E4A187E}" destId="{7F58090D-9103-48ED-BF71-5E992C6A2117}" srcOrd="2" destOrd="0" presId="urn:microsoft.com/office/officeart/2005/8/layout/radial3"/>
    <dgm:cxn modelId="{82E5E70B-1D53-4F4A-A612-068D14023595}" type="presParOf" srcId="{7DB16F70-2EE8-4F34-8360-69F53E4A187E}" destId="{D4579437-E0AB-43E2-AD93-5D74A4A3B615}" srcOrd="3" destOrd="0" presId="urn:microsoft.com/office/officeart/2005/8/layout/radial3"/>
    <dgm:cxn modelId="{2A0758C1-CC50-4083-AB37-3BA62DAB0A4A}" type="presParOf" srcId="{7DB16F70-2EE8-4F34-8360-69F53E4A187E}" destId="{F232BE16-6D37-45E2-B14E-05A5F5A48426}" srcOrd="4" destOrd="0" presId="urn:microsoft.com/office/officeart/2005/8/layout/radial3"/>
    <dgm:cxn modelId="{FD48D436-DC46-4EA1-A940-10D8707B64A6}" type="presParOf" srcId="{7DB16F70-2EE8-4F34-8360-69F53E4A187E}" destId="{77118794-1539-46B7-8555-4733AE77557D}" srcOrd="5" destOrd="0" presId="urn:microsoft.com/office/officeart/2005/8/layout/radial3"/>
    <dgm:cxn modelId="{C401DBF2-4300-4CD3-BF70-DC1CA3296570}" type="presParOf" srcId="{7DB16F70-2EE8-4F34-8360-69F53E4A187E}" destId="{C751C62A-0A86-4290-9481-019DD5FE4634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7EEA96-69E1-4697-A9E7-2EB6AE0CBB17}" type="doc">
      <dgm:prSet loTypeId="urn:microsoft.com/office/officeart/2005/8/layout/chevron2" loCatId="process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id-ID"/>
        </a:p>
      </dgm:t>
    </dgm:pt>
    <dgm:pt modelId="{15B51E35-BCDB-438C-8604-A7ED091EDE35}">
      <dgm:prSet phldrT="[Text]"/>
      <dgm:spPr/>
      <dgm:t>
        <a:bodyPr/>
        <a:lstStyle/>
        <a:p>
          <a:r>
            <a:rPr lang="id-ID" dirty="0" smtClean="0"/>
            <a:t>Pre-Mission</a:t>
          </a:r>
          <a:endParaRPr lang="id-ID" dirty="0"/>
        </a:p>
      </dgm:t>
    </dgm:pt>
    <dgm:pt modelId="{F992E6AF-5EB4-4E0E-BE4D-217720696ABF}" type="parTrans" cxnId="{212EBFB5-C83E-42BF-BF85-0736ED69ED86}">
      <dgm:prSet/>
      <dgm:spPr/>
      <dgm:t>
        <a:bodyPr/>
        <a:lstStyle/>
        <a:p>
          <a:endParaRPr lang="id-ID"/>
        </a:p>
      </dgm:t>
    </dgm:pt>
    <dgm:pt modelId="{80481941-7F41-497A-94CC-B17F77B57E30}" type="sibTrans" cxnId="{212EBFB5-C83E-42BF-BF85-0736ED69ED86}">
      <dgm:prSet/>
      <dgm:spPr/>
      <dgm:t>
        <a:bodyPr/>
        <a:lstStyle/>
        <a:p>
          <a:endParaRPr lang="id-ID"/>
        </a:p>
      </dgm:t>
    </dgm:pt>
    <dgm:pt modelId="{4C3AEDEA-AE1A-4AF6-988D-42BB933A8A4A}">
      <dgm:prSet phldrT="[Text]"/>
      <dgm:spPr/>
      <dgm:t>
        <a:bodyPr/>
        <a:lstStyle/>
        <a:p>
          <a:r>
            <a:rPr lang="id-ID" dirty="0" smtClean="0"/>
            <a:t>Interviews with RE and EE&amp;C SSN Focal Points in KH, LA, MM, TH</a:t>
          </a:r>
          <a:endParaRPr lang="id-ID" dirty="0"/>
        </a:p>
      </dgm:t>
    </dgm:pt>
    <dgm:pt modelId="{6C1AA95A-5EEE-4370-9CAC-C0A3306BBD35}" type="parTrans" cxnId="{575AC941-83BF-4045-B802-EEAE52EEC392}">
      <dgm:prSet/>
      <dgm:spPr/>
      <dgm:t>
        <a:bodyPr/>
        <a:lstStyle/>
        <a:p>
          <a:endParaRPr lang="id-ID"/>
        </a:p>
      </dgm:t>
    </dgm:pt>
    <dgm:pt modelId="{191F2B9F-AF85-48A3-836B-6234CACC043C}" type="sibTrans" cxnId="{575AC941-83BF-4045-B802-EEAE52EEC392}">
      <dgm:prSet/>
      <dgm:spPr/>
      <dgm:t>
        <a:bodyPr/>
        <a:lstStyle/>
        <a:p>
          <a:endParaRPr lang="id-ID"/>
        </a:p>
      </dgm:t>
    </dgm:pt>
    <dgm:pt modelId="{FEC56E03-B051-4FC7-A025-BB49380F8EAC}">
      <dgm:prSet phldrT="[Text]"/>
      <dgm:spPr/>
      <dgm:t>
        <a:bodyPr/>
        <a:lstStyle/>
        <a:p>
          <a:r>
            <a:rPr lang="id-ID" dirty="0" smtClean="0"/>
            <a:t>Interviews/discussions with EE&amp;C SSN Focal Points ID and MY</a:t>
          </a:r>
          <a:endParaRPr lang="id-ID" dirty="0"/>
        </a:p>
      </dgm:t>
    </dgm:pt>
    <dgm:pt modelId="{E7F210F5-67D3-441C-9367-54D0D1CD3678}" type="parTrans" cxnId="{C0751E9E-2D4A-4DE9-99C6-0EC8AB1714E7}">
      <dgm:prSet/>
      <dgm:spPr/>
      <dgm:t>
        <a:bodyPr/>
        <a:lstStyle/>
        <a:p>
          <a:endParaRPr lang="id-ID"/>
        </a:p>
      </dgm:t>
    </dgm:pt>
    <dgm:pt modelId="{FB1D4BA7-3FE0-447C-98BE-7D6E447C9404}" type="sibTrans" cxnId="{C0751E9E-2D4A-4DE9-99C6-0EC8AB1714E7}">
      <dgm:prSet/>
      <dgm:spPr/>
      <dgm:t>
        <a:bodyPr/>
        <a:lstStyle/>
        <a:p>
          <a:endParaRPr lang="id-ID"/>
        </a:p>
      </dgm:t>
    </dgm:pt>
    <dgm:pt modelId="{626E9810-5878-44D5-99F0-7F0C22862A20}">
      <dgm:prSet phldrT="[Text]"/>
      <dgm:spPr/>
      <dgm:t>
        <a:bodyPr/>
        <a:lstStyle/>
        <a:p>
          <a:r>
            <a:rPr lang="id-ID" dirty="0" smtClean="0"/>
            <a:t>Proposal Development</a:t>
          </a:r>
          <a:endParaRPr lang="id-ID" dirty="0"/>
        </a:p>
      </dgm:t>
    </dgm:pt>
    <dgm:pt modelId="{B3567F3D-A297-42D6-A5E0-605BA225DFF4}" type="parTrans" cxnId="{BE542777-B575-4671-99BD-1763F112E239}">
      <dgm:prSet/>
      <dgm:spPr/>
      <dgm:t>
        <a:bodyPr/>
        <a:lstStyle/>
        <a:p>
          <a:endParaRPr lang="id-ID"/>
        </a:p>
      </dgm:t>
    </dgm:pt>
    <dgm:pt modelId="{E8BF6EA8-0961-42DF-AF97-897A8236BAB1}" type="sibTrans" cxnId="{BE542777-B575-4671-99BD-1763F112E239}">
      <dgm:prSet/>
      <dgm:spPr/>
      <dgm:t>
        <a:bodyPr/>
        <a:lstStyle/>
        <a:p>
          <a:endParaRPr lang="id-ID"/>
        </a:p>
      </dgm:t>
    </dgm:pt>
    <dgm:pt modelId="{7276F42B-59C4-4C12-8A9C-960C1043AE2B}">
      <dgm:prSet phldrT="[Text]"/>
      <dgm:spPr/>
      <dgm:t>
        <a:bodyPr/>
        <a:lstStyle/>
        <a:p>
          <a:r>
            <a:rPr lang="id-ID" dirty="0" smtClean="0"/>
            <a:t>Development of project proposal to BMZ</a:t>
          </a:r>
          <a:endParaRPr lang="id-ID" dirty="0"/>
        </a:p>
      </dgm:t>
    </dgm:pt>
    <dgm:pt modelId="{3A926419-C750-4081-B20E-CFC02B26F641}" type="parTrans" cxnId="{332DF0EC-3828-411B-85AE-A14C47FAA71C}">
      <dgm:prSet/>
      <dgm:spPr/>
      <dgm:t>
        <a:bodyPr/>
        <a:lstStyle/>
        <a:p>
          <a:endParaRPr lang="id-ID"/>
        </a:p>
      </dgm:t>
    </dgm:pt>
    <dgm:pt modelId="{50259127-D0D0-46EE-9797-4E5FAAB20E0D}" type="sibTrans" cxnId="{332DF0EC-3828-411B-85AE-A14C47FAA71C}">
      <dgm:prSet/>
      <dgm:spPr/>
      <dgm:t>
        <a:bodyPr/>
        <a:lstStyle/>
        <a:p>
          <a:endParaRPr lang="id-ID"/>
        </a:p>
      </dgm:t>
    </dgm:pt>
    <dgm:pt modelId="{FD33547F-BB0C-42B3-A14F-02117C19C3FB}">
      <dgm:prSet phldrT="[Text]"/>
      <dgm:spPr/>
      <dgm:t>
        <a:bodyPr/>
        <a:lstStyle/>
        <a:p>
          <a:r>
            <a:rPr lang="id-ID" dirty="0" smtClean="0"/>
            <a:t>Planning Mission</a:t>
          </a:r>
          <a:endParaRPr lang="id-ID" dirty="0"/>
        </a:p>
      </dgm:t>
    </dgm:pt>
    <dgm:pt modelId="{28242E99-1DB4-481B-A90B-5864B64BF3D1}" type="sibTrans" cxnId="{9B4EFFA3-ECBB-4C23-BDB1-AD0870813034}">
      <dgm:prSet/>
      <dgm:spPr/>
      <dgm:t>
        <a:bodyPr/>
        <a:lstStyle/>
        <a:p>
          <a:endParaRPr lang="id-ID"/>
        </a:p>
      </dgm:t>
    </dgm:pt>
    <dgm:pt modelId="{16211FB3-3BFF-430F-98F0-BC040AB17A67}" type="parTrans" cxnId="{9B4EFFA3-ECBB-4C23-BDB1-AD0870813034}">
      <dgm:prSet/>
      <dgm:spPr/>
      <dgm:t>
        <a:bodyPr/>
        <a:lstStyle/>
        <a:p>
          <a:endParaRPr lang="id-ID"/>
        </a:p>
      </dgm:t>
    </dgm:pt>
    <dgm:pt modelId="{392486EE-02C8-4C63-94B9-09465CA3A831}">
      <dgm:prSet phldrT="[Text]"/>
      <dgm:spPr/>
      <dgm:t>
        <a:bodyPr/>
        <a:lstStyle/>
        <a:p>
          <a:r>
            <a:rPr lang="id-ID" b="1" dirty="0" smtClean="0"/>
            <a:t>Implementation Agreement between ACE and GIZ</a:t>
          </a:r>
          <a:endParaRPr lang="id-ID" dirty="0"/>
        </a:p>
      </dgm:t>
    </dgm:pt>
    <dgm:pt modelId="{C9614370-D632-4578-96D5-D5E45F63A509}" type="parTrans" cxnId="{65361B65-7DE2-4750-B0FE-864E12171FB8}">
      <dgm:prSet/>
      <dgm:spPr/>
      <dgm:t>
        <a:bodyPr/>
        <a:lstStyle/>
        <a:p>
          <a:endParaRPr lang="id-ID"/>
        </a:p>
      </dgm:t>
    </dgm:pt>
    <dgm:pt modelId="{1813A6B8-D3C2-4D3D-8D1B-16BA45C72F70}" type="sibTrans" cxnId="{65361B65-7DE2-4750-B0FE-864E12171FB8}">
      <dgm:prSet/>
      <dgm:spPr/>
      <dgm:t>
        <a:bodyPr/>
        <a:lstStyle/>
        <a:p>
          <a:endParaRPr lang="id-ID"/>
        </a:p>
      </dgm:t>
    </dgm:pt>
    <dgm:pt modelId="{4D051F66-9585-4574-B96A-64AA82D26748}">
      <dgm:prSet/>
      <dgm:spPr/>
      <dgm:t>
        <a:bodyPr/>
        <a:lstStyle/>
        <a:p>
          <a:r>
            <a:rPr lang="id-ID" b="1" dirty="0" smtClean="0"/>
            <a:t>Consultation with RE-SSN Focal Points </a:t>
          </a:r>
          <a:r>
            <a:rPr lang="id-ID" dirty="0" smtClean="0"/>
            <a:t>(Yangon, March 2015)</a:t>
          </a:r>
          <a:endParaRPr lang="id-ID" b="0" u="sng" dirty="0"/>
        </a:p>
      </dgm:t>
    </dgm:pt>
    <dgm:pt modelId="{6ECD3972-7BE2-40EF-81DE-D0734EA7164E}" type="parTrans" cxnId="{0A5901FA-CBC7-4C2B-9528-56C461C81EB7}">
      <dgm:prSet/>
      <dgm:spPr/>
      <dgm:t>
        <a:bodyPr/>
        <a:lstStyle/>
        <a:p>
          <a:endParaRPr lang="id-ID"/>
        </a:p>
      </dgm:t>
    </dgm:pt>
    <dgm:pt modelId="{A7FD805F-F3DA-4403-898D-2F8FE4808793}" type="sibTrans" cxnId="{0A5901FA-CBC7-4C2B-9528-56C461C81EB7}">
      <dgm:prSet/>
      <dgm:spPr/>
      <dgm:t>
        <a:bodyPr/>
        <a:lstStyle/>
        <a:p>
          <a:endParaRPr lang="id-ID"/>
        </a:p>
      </dgm:t>
    </dgm:pt>
    <dgm:pt modelId="{B354C8B5-511A-43B2-919D-F8D417C33527}">
      <dgm:prSet/>
      <dgm:spPr/>
      <dgm:t>
        <a:bodyPr/>
        <a:lstStyle/>
        <a:p>
          <a:r>
            <a:rPr lang="id-ID" b="0" u="sng" dirty="0" smtClean="0"/>
            <a:t>Result: General mode of cooperation and priorities in RE</a:t>
          </a:r>
          <a:endParaRPr lang="id-ID" b="0" u="sng" dirty="0"/>
        </a:p>
      </dgm:t>
    </dgm:pt>
    <dgm:pt modelId="{8D5AD5FC-DA94-4AA7-AD7F-47C0B49D44B3}" type="parTrans" cxnId="{2559EAFA-E0EA-45D5-BD07-271101E1BEA4}">
      <dgm:prSet/>
      <dgm:spPr/>
      <dgm:t>
        <a:bodyPr/>
        <a:lstStyle/>
        <a:p>
          <a:endParaRPr lang="id-ID"/>
        </a:p>
      </dgm:t>
    </dgm:pt>
    <dgm:pt modelId="{395447EA-EFD0-4027-91F7-0247475F18A2}" type="sibTrans" cxnId="{2559EAFA-E0EA-45D5-BD07-271101E1BEA4}">
      <dgm:prSet/>
      <dgm:spPr/>
      <dgm:t>
        <a:bodyPr/>
        <a:lstStyle/>
        <a:p>
          <a:endParaRPr lang="id-ID"/>
        </a:p>
      </dgm:t>
    </dgm:pt>
    <dgm:pt modelId="{AED64A08-5AB0-4682-A4EF-54B8C6B424B1}">
      <dgm:prSet/>
      <dgm:spPr/>
      <dgm:t>
        <a:bodyPr/>
        <a:lstStyle/>
        <a:p>
          <a:r>
            <a:rPr lang="id-ID" dirty="0" smtClean="0"/>
            <a:t>ACE and ASEAN-RESP team</a:t>
          </a:r>
          <a:endParaRPr lang="id-ID" dirty="0"/>
        </a:p>
      </dgm:t>
    </dgm:pt>
    <dgm:pt modelId="{CF75E0DF-E6CD-4B48-A302-65DFF9DB996F}" type="parTrans" cxnId="{A24E9110-5A41-4ECF-A01D-34A5E8A9632B}">
      <dgm:prSet/>
      <dgm:spPr/>
      <dgm:t>
        <a:bodyPr/>
        <a:lstStyle/>
        <a:p>
          <a:endParaRPr lang="id-ID"/>
        </a:p>
      </dgm:t>
    </dgm:pt>
    <dgm:pt modelId="{26D9D23A-5B60-4AB3-B62A-C0D25053D121}" type="sibTrans" cxnId="{A24E9110-5A41-4ECF-A01D-34A5E8A9632B}">
      <dgm:prSet/>
      <dgm:spPr/>
      <dgm:t>
        <a:bodyPr/>
        <a:lstStyle/>
        <a:p>
          <a:endParaRPr lang="id-ID"/>
        </a:p>
      </dgm:t>
    </dgm:pt>
    <dgm:pt modelId="{D0B63A92-9F31-48D2-8CBA-8178D85FCA92}">
      <dgm:prSet/>
      <dgm:spPr/>
      <dgm:t>
        <a:bodyPr/>
        <a:lstStyle/>
        <a:p>
          <a:r>
            <a:rPr lang="id-ID" b="1" dirty="0" smtClean="0"/>
            <a:t>Consultation with EE&amp;C-SSN Focal Points </a:t>
          </a:r>
          <a:r>
            <a:rPr lang="id-ID" dirty="0" smtClean="0"/>
            <a:t>(Kuala Lumpur, April 2015)</a:t>
          </a:r>
          <a:endParaRPr lang="id-ID" dirty="0"/>
        </a:p>
      </dgm:t>
    </dgm:pt>
    <dgm:pt modelId="{CCFFCA02-881F-4B88-A607-4837BC2B7D15}" type="parTrans" cxnId="{06804CAF-B44C-4015-8C74-E8D5D89E2D61}">
      <dgm:prSet/>
      <dgm:spPr/>
      <dgm:t>
        <a:bodyPr/>
        <a:lstStyle/>
        <a:p>
          <a:endParaRPr lang="id-ID"/>
        </a:p>
      </dgm:t>
    </dgm:pt>
    <dgm:pt modelId="{9181AF35-3176-47F1-BDAF-2D7B66F4D6B0}" type="sibTrans" cxnId="{06804CAF-B44C-4015-8C74-E8D5D89E2D61}">
      <dgm:prSet/>
      <dgm:spPr/>
      <dgm:t>
        <a:bodyPr/>
        <a:lstStyle/>
        <a:p>
          <a:endParaRPr lang="id-ID"/>
        </a:p>
      </dgm:t>
    </dgm:pt>
    <dgm:pt modelId="{CE022CFE-DB45-47D2-80B4-B19E17671806}">
      <dgm:prSet/>
      <dgm:spPr/>
      <dgm:t>
        <a:bodyPr/>
        <a:lstStyle/>
        <a:p>
          <a:r>
            <a:rPr lang="id-ID" b="0" u="sng" dirty="0" smtClean="0"/>
            <a:t>Result: General mode of cooperation and priorities in </a:t>
          </a:r>
          <a:r>
            <a:rPr lang="de-DE" b="0" u="sng" dirty="0" smtClean="0"/>
            <a:t>E</a:t>
          </a:r>
          <a:r>
            <a:rPr lang="id-ID" b="0" u="sng" dirty="0" smtClean="0"/>
            <a:t>E</a:t>
          </a:r>
          <a:endParaRPr lang="id-ID" dirty="0"/>
        </a:p>
      </dgm:t>
    </dgm:pt>
    <dgm:pt modelId="{0728A16E-7B42-4EBC-95C1-58102D309D73}" type="parTrans" cxnId="{3767A060-6C54-442C-B610-613489720BCE}">
      <dgm:prSet/>
      <dgm:spPr/>
      <dgm:t>
        <a:bodyPr/>
        <a:lstStyle/>
        <a:p>
          <a:endParaRPr lang="id-ID"/>
        </a:p>
      </dgm:t>
    </dgm:pt>
    <dgm:pt modelId="{28777045-AFBD-4C08-B1DB-334E98B002AE}" type="sibTrans" cxnId="{3767A060-6C54-442C-B610-613489720BCE}">
      <dgm:prSet/>
      <dgm:spPr/>
      <dgm:t>
        <a:bodyPr/>
        <a:lstStyle/>
        <a:p>
          <a:endParaRPr lang="id-ID"/>
        </a:p>
      </dgm:t>
    </dgm:pt>
    <dgm:pt modelId="{07D49F9A-01F5-4C6B-8C20-A720C577696B}">
      <dgm:prSet phldrT="[Text]"/>
      <dgm:spPr/>
      <dgm:t>
        <a:bodyPr/>
        <a:lstStyle/>
        <a:p>
          <a:r>
            <a:rPr lang="id-ID" dirty="0" smtClean="0"/>
            <a:t>Agreed Minutes between ACE and GIZ</a:t>
          </a:r>
          <a:endParaRPr lang="id-ID" dirty="0"/>
        </a:p>
      </dgm:t>
    </dgm:pt>
    <dgm:pt modelId="{2D446692-F7E5-4FCB-A7B4-03C169A91DB2}" type="parTrans" cxnId="{9D4D200A-3650-45A5-AFA6-DC8E3494E80A}">
      <dgm:prSet/>
      <dgm:spPr/>
      <dgm:t>
        <a:bodyPr/>
        <a:lstStyle/>
        <a:p>
          <a:endParaRPr lang="id-ID"/>
        </a:p>
      </dgm:t>
    </dgm:pt>
    <dgm:pt modelId="{74E3B163-E6AF-4280-AC2C-310EA9CAEACA}" type="sibTrans" cxnId="{9D4D200A-3650-45A5-AFA6-DC8E3494E80A}">
      <dgm:prSet/>
      <dgm:spPr/>
      <dgm:t>
        <a:bodyPr/>
        <a:lstStyle/>
        <a:p>
          <a:endParaRPr lang="id-ID"/>
        </a:p>
      </dgm:t>
    </dgm:pt>
    <dgm:pt modelId="{AF9FF4A9-7F57-4631-9A21-A5C360432C55}" type="pres">
      <dgm:prSet presAssocID="{707EEA96-69E1-4697-A9E7-2EB6AE0CBB1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695FAF7A-D086-46D3-AF30-9F90378C66C7}" type="pres">
      <dgm:prSet presAssocID="{15B51E35-BCDB-438C-8604-A7ED091EDE35}" presName="composite" presStyleCnt="0"/>
      <dgm:spPr/>
    </dgm:pt>
    <dgm:pt modelId="{5DBF14D4-791F-41E3-B056-CA7069F19E08}" type="pres">
      <dgm:prSet presAssocID="{15B51E35-BCDB-438C-8604-A7ED091EDE35}" presName="parentText" presStyleLbl="alignNode1" presStyleIdx="0" presStyleCnt="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5DB9E0A-8461-4735-A46A-3EB5075F1B9B}" type="pres">
      <dgm:prSet presAssocID="{15B51E35-BCDB-438C-8604-A7ED091EDE35}" presName="descendantText" presStyleLbl="alignAcc1" presStyleIdx="0" presStyleCnt="3" custLinFactNeighborY="58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91D7191-6B40-4618-94EA-17A9B9293CA6}" type="pres">
      <dgm:prSet presAssocID="{80481941-7F41-497A-94CC-B17F77B57E30}" presName="sp" presStyleCnt="0"/>
      <dgm:spPr/>
    </dgm:pt>
    <dgm:pt modelId="{3DDA0E21-C737-4C53-A0BF-C060D24DD893}" type="pres">
      <dgm:prSet presAssocID="{FD33547F-BB0C-42B3-A14F-02117C19C3FB}" presName="composite" presStyleCnt="0"/>
      <dgm:spPr/>
    </dgm:pt>
    <dgm:pt modelId="{C0153535-EAC3-4EB0-B26C-9ADD0F8BAF20}" type="pres">
      <dgm:prSet presAssocID="{FD33547F-BB0C-42B3-A14F-02117C19C3F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0008918-4D35-4305-9137-AFE223B70636}" type="pres">
      <dgm:prSet presAssocID="{FD33547F-BB0C-42B3-A14F-02117C19C3F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69611EA-DD96-4995-B408-C2B3EC0F5022}" type="pres">
      <dgm:prSet presAssocID="{28242E99-1DB4-481B-A90B-5864B64BF3D1}" presName="sp" presStyleCnt="0"/>
      <dgm:spPr/>
    </dgm:pt>
    <dgm:pt modelId="{34E269CB-F291-4A2D-89DE-FC372A5035C0}" type="pres">
      <dgm:prSet presAssocID="{626E9810-5878-44D5-99F0-7F0C22862A20}" presName="composite" presStyleCnt="0"/>
      <dgm:spPr/>
    </dgm:pt>
    <dgm:pt modelId="{0C422E7A-0FB4-43A3-8077-947FE26FE79A}" type="pres">
      <dgm:prSet presAssocID="{626E9810-5878-44D5-99F0-7F0C22862A2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7046BFE-6C31-4624-A892-F0B8AFF097BB}" type="pres">
      <dgm:prSet presAssocID="{626E9810-5878-44D5-99F0-7F0C22862A2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332DF0EC-3828-411B-85AE-A14C47FAA71C}" srcId="{626E9810-5878-44D5-99F0-7F0C22862A20}" destId="{7276F42B-59C4-4C12-8A9C-960C1043AE2B}" srcOrd="1" destOrd="0" parTransId="{3A926419-C750-4081-B20E-CFC02B26F641}" sibTransId="{50259127-D0D0-46EE-9797-4E5FAAB20E0D}"/>
    <dgm:cxn modelId="{8410DB37-C47C-429C-9038-422766E8F5FB}" type="presOf" srcId="{D0B63A92-9F31-48D2-8CBA-8178D85FCA92}" destId="{C0008918-4D35-4305-9137-AFE223B70636}" srcOrd="0" destOrd="2" presId="urn:microsoft.com/office/officeart/2005/8/layout/chevron2"/>
    <dgm:cxn modelId="{C59D2047-88A2-4A25-B213-C43A329D8828}" type="presOf" srcId="{4D051F66-9585-4574-B96A-64AA82D26748}" destId="{A5DB9E0A-8461-4735-A46A-3EB5075F1B9B}" srcOrd="0" destOrd="1" presId="urn:microsoft.com/office/officeart/2005/8/layout/chevron2"/>
    <dgm:cxn modelId="{47944F61-6C5C-4E7E-A277-E3556474DDC3}" type="presOf" srcId="{CE022CFE-DB45-47D2-80B4-B19E17671806}" destId="{C0008918-4D35-4305-9137-AFE223B70636}" srcOrd="0" destOrd="3" presId="urn:microsoft.com/office/officeart/2005/8/layout/chevron2"/>
    <dgm:cxn modelId="{3767A060-6C54-442C-B610-613489720BCE}" srcId="{FD33547F-BB0C-42B3-A14F-02117C19C3FB}" destId="{CE022CFE-DB45-47D2-80B4-B19E17671806}" srcOrd="3" destOrd="0" parTransId="{0728A16E-7B42-4EBC-95C1-58102D309D73}" sibTransId="{28777045-AFBD-4C08-B1DB-334E98B002AE}"/>
    <dgm:cxn modelId="{0A5901FA-CBC7-4C2B-9528-56C461C81EB7}" srcId="{15B51E35-BCDB-438C-8604-A7ED091EDE35}" destId="{4D051F66-9585-4574-B96A-64AA82D26748}" srcOrd="1" destOrd="0" parTransId="{6ECD3972-7BE2-40EF-81DE-D0734EA7164E}" sibTransId="{A7FD805F-F3DA-4403-898D-2F8FE4808793}"/>
    <dgm:cxn modelId="{067E7A39-4FAB-4FF7-8BEC-FB8C1A7785C5}" type="presOf" srcId="{626E9810-5878-44D5-99F0-7F0C22862A20}" destId="{0C422E7A-0FB4-43A3-8077-947FE26FE79A}" srcOrd="0" destOrd="0" presId="urn:microsoft.com/office/officeart/2005/8/layout/chevron2"/>
    <dgm:cxn modelId="{65361B65-7DE2-4750-B0FE-864E12171FB8}" srcId="{626E9810-5878-44D5-99F0-7F0C22862A20}" destId="{392486EE-02C8-4C63-94B9-09465CA3A831}" srcOrd="2" destOrd="0" parTransId="{C9614370-D632-4578-96D5-D5E45F63A509}" sibTransId="{1813A6B8-D3C2-4D3D-8D1B-16BA45C72F70}"/>
    <dgm:cxn modelId="{2559EAFA-E0EA-45D5-BD07-271101E1BEA4}" srcId="{15B51E35-BCDB-438C-8604-A7ED091EDE35}" destId="{B354C8B5-511A-43B2-919D-F8D417C33527}" srcOrd="2" destOrd="0" parTransId="{8D5AD5FC-DA94-4AA7-AD7F-47C0B49D44B3}" sibTransId="{395447EA-EFD0-4027-91F7-0247475F18A2}"/>
    <dgm:cxn modelId="{06804CAF-B44C-4015-8C74-E8D5D89E2D61}" srcId="{FD33547F-BB0C-42B3-A14F-02117C19C3FB}" destId="{D0B63A92-9F31-48D2-8CBA-8178D85FCA92}" srcOrd="2" destOrd="0" parTransId="{CCFFCA02-881F-4B88-A607-4837BC2B7D15}" sibTransId="{9181AF35-3176-47F1-BDAF-2D7B66F4D6B0}"/>
    <dgm:cxn modelId="{575AC941-83BF-4045-B802-EEAE52EEC392}" srcId="{15B51E35-BCDB-438C-8604-A7ED091EDE35}" destId="{4C3AEDEA-AE1A-4AF6-988D-42BB933A8A4A}" srcOrd="0" destOrd="0" parTransId="{6C1AA95A-5EEE-4370-9CAC-C0A3306BBD35}" sibTransId="{191F2B9F-AF85-48A3-836B-6234CACC043C}"/>
    <dgm:cxn modelId="{9B4EFFA3-ECBB-4C23-BDB1-AD0870813034}" srcId="{707EEA96-69E1-4697-A9E7-2EB6AE0CBB17}" destId="{FD33547F-BB0C-42B3-A14F-02117C19C3FB}" srcOrd="1" destOrd="0" parTransId="{16211FB3-3BFF-430F-98F0-BC040AB17A67}" sibTransId="{28242E99-1DB4-481B-A90B-5864B64BF3D1}"/>
    <dgm:cxn modelId="{2A9FA355-8788-4AF9-AF2D-36533B8DD571}" type="presOf" srcId="{FD33547F-BB0C-42B3-A14F-02117C19C3FB}" destId="{C0153535-EAC3-4EB0-B26C-9ADD0F8BAF20}" srcOrd="0" destOrd="0" presId="urn:microsoft.com/office/officeart/2005/8/layout/chevron2"/>
    <dgm:cxn modelId="{BE542777-B575-4671-99BD-1763F112E239}" srcId="{707EEA96-69E1-4697-A9E7-2EB6AE0CBB17}" destId="{626E9810-5878-44D5-99F0-7F0C22862A20}" srcOrd="2" destOrd="0" parTransId="{B3567F3D-A297-42D6-A5E0-605BA225DFF4}" sibTransId="{E8BF6EA8-0961-42DF-AF97-897A8236BAB1}"/>
    <dgm:cxn modelId="{C0751E9E-2D4A-4DE9-99C6-0EC8AB1714E7}" srcId="{FD33547F-BB0C-42B3-A14F-02117C19C3FB}" destId="{FEC56E03-B051-4FC7-A025-BB49380F8EAC}" srcOrd="0" destOrd="0" parTransId="{E7F210F5-67D3-441C-9367-54D0D1CD3678}" sibTransId="{FB1D4BA7-3FE0-447C-98BE-7D6E447C9404}"/>
    <dgm:cxn modelId="{230DAC76-0B01-48CC-BC62-AD7A5BB16F4A}" type="presOf" srcId="{4C3AEDEA-AE1A-4AF6-988D-42BB933A8A4A}" destId="{A5DB9E0A-8461-4735-A46A-3EB5075F1B9B}" srcOrd="0" destOrd="0" presId="urn:microsoft.com/office/officeart/2005/8/layout/chevron2"/>
    <dgm:cxn modelId="{F447637A-0EB7-4B98-ADBD-7FA89E02C950}" type="presOf" srcId="{FEC56E03-B051-4FC7-A025-BB49380F8EAC}" destId="{C0008918-4D35-4305-9137-AFE223B70636}" srcOrd="0" destOrd="0" presId="urn:microsoft.com/office/officeart/2005/8/layout/chevron2"/>
    <dgm:cxn modelId="{C1AEFACF-B5FA-495C-85FC-D9C6D8127DC0}" type="presOf" srcId="{15B51E35-BCDB-438C-8604-A7ED091EDE35}" destId="{5DBF14D4-791F-41E3-B056-CA7069F19E08}" srcOrd="0" destOrd="0" presId="urn:microsoft.com/office/officeart/2005/8/layout/chevron2"/>
    <dgm:cxn modelId="{212EBFB5-C83E-42BF-BF85-0736ED69ED86}" srcId="{707EEA96-69E1-4697-A9E7-2EB6AE0CBB17}" destId="{15B51E35-BCDB-438C-8604-A7ED091EDE35}" srcOrd="0" destOrd="0" parTransId="{F992E6AF-5EB4-4E0E-BE4D-217720696ABF}" sibTransId="{80481941-7F41-497A-94CC-B17F77B57E30}"/>
    <dgm:cxn modelId="{854127DA-7842-4302-A800-F493F941C546}" type="presOf" srcId="{AED64A08-5AB0-4682-A4EF-54B8C6B424B1}" destId="{C0008918-4D35-4305-9137-AFE223B70636}" srcOrd="0" destOrd="1" presId="urn:microsoft.com/office/officeart/2005/8/layout/chevron2"/>
    <dgm:cxn modelId="{F1C0A560-AEFD-4DAE-A202-8C2516648369}" type="presOf" srcId="{B354C8B5-511A-43B2-919D-F8D417C33527}" destId="{A5DB9E0A-8461-4735-A46A-3EB5075F1B9B}" srcOrd="0" destOrd="2" presId="urn:microsoft.com/office/officeart/2005/8/layout/chevron2"/>
    <dgm:cxn modelId="{C2B30001-1AD9-42C6-B937-2A45479ABC93}" type="presOf" srcId="{7276F42B-59C4-4C12-8A9C-960C1043AE2B}" destId="{27046BFE-6C31-4624-A892-F0B8AFF097BB}" srcOrd="0" destOrd="1" presId="urn:microsoft.com/office/officeart/2005/8/layout/chevron2"/>
    <dgm:cxn modelId="{9D4D200A-3650-45A5-AFA6-DC8E3494E80A}" srcId="{626E9810-5878-44D5-99F0-7F0C22862A20}" destId="{07D49F9A-01F5-4C6B-8C20-A720C577696B}" srcOrd="0" destOrd="0" parTransId="{2D446692-F7E5-4FCB-A7B4-03C169A91DB2}" sibTransId="{74E3B163-E6AF-4280-AC2C-310EA9CAEACA}"/>
    <dgm:cxn modelId="{A24E9110-5A41-4ECF-A01D-34A5E8A9632B}" srcId="{FD33547F-BB0C-42B3-A14F-02117C19C3FB}" destId="{AED64A08-5AB0-4682-A4EF-54B8C6B424B1}" srcOrd="1" destOrd="0" parTransId="{CF75E0DF-E6CD-4B48-A302-65DFF9DB996F}" sibTransId="{26D9D23A-5B60-4AB3-B62A-C0D25053D121}"/>
    <dgm:cxn modelId="{DFD17A98-2944-47FD-AEDF-8A4D7246AA3D}" type="presOf" srcId="{07D49F9A-01F5-4C6B-8C20-A720C577696B}" destId="{27046BFE-6C31-4624-A892-F0B8AFF097BB}" srcOrd="0" destOrd="0" presId="urn:microsoft.com/office/officeart/2005/8/layout/chevron2"/>
    <dgm:cxn modelId="{6095C72F-0EC0-4A1D-AA65-697B6B90B0E5}" type="presOf" srcId="{392486EE-02C8-4C63-94B9-09465CA3A831}" destId="{27046BFE-6C31-4624-A892-F0B8AFF097BB}" srcOrd="0" destOrd="2" presId="urn:microsoft.com/office/officeart/2005/8/layout/chevron2"/>
    <dgm:cxn modelId="{920B3DFE-BFCB-4BDC-A28E-0EF323205BB1}" type="presOf" srcId="{707EEA96-69E1-4697-A9E7-2EB6AE0CBB17}" destId="{AF9FF4A9-7F57-4631-9A21-A5C360432C55}" srcOrd="0" destOrd="0" presId="urn:microsoft.com/office/officeart/2005/8/layout/chevron2"/>
    <dgm:cxn modelId="{E026E853-06B3-446A-89BA-3BE573F914A2}" type="presParOf" srcId="{AF9FF4A9-7F57-4631-9A21-A5C360432C55}" destId="{695FAF7A-D086-46D3-AF30-9F90378C66C7}" srcOrd="0" destOrd="0" presId="urn:microsoft.com/office/officeart/2005/8/layout/chevron2"/>
    <dgm:cxn modelId="{2A19BEB4-87ED-48E4-9AAF-F2C79C8DF446}" type="presParOf" srcId="{695FAF7A-D086-46D3-AF30-9F90378C66C7}" destId="{5DBF14D4-791F-41E3-B056-CA7069F19E08}" srcOrd="0" destOrd="0" presId="urn:microsoft.com/office/officeart/2005/8/layout/chevron2"/>
    <dgm:cxn modelId="{2FCD752F-3B81-49E6-9F66-1A9C6B66905F}" type="presParOf" srcId="{695FAF7A-D086-46D3-AF30-9F90378C66C7}" destId="{A5DB9E0A-8461-4735-A46A-3EB5075F1B9B}" srcOrd="1" destOrd="0" presId="urn:microsoft.com/office/officeart/2005/8/layout/chevron2"/>
    <dgm:cxn modelId="{3E8C41C1-126C-47FA-B203-6C9BD8A87197}" type="presParOf" srcId="{AF9FF4A9-7F57-4631-9A21-A5C360432C55}" destId="{391D7191-6B40-4618-94EA-17A9B9293CA6}" srcOrd="1" destOrd="0" presId="urn:microsoft.com/office/officeart/2005/8/layout/chevron2"/>
    <dgm:cxn modelId="{B5BB49A1-1826-4151-9A6D-D151ADF54909}" type="presParOf" srcId="{AF9FF4A9-7F57-4631-9A21-A5C360432C55}" destId="{3DDA0E21-C737-4C53-A0BF-C060D24DD893}" srcOrd="2" destOrd="0" presId="urn:microsoft.com/office/officeart/2005/8/layout/chevron2"/>
    <dgm:cxn modelId="{DD383A2D-1780-4AD9-B6A4-EC310FB08152}" type="presParOf" srcId="{3DDA0E21-C737-4C53-A0BF-C060D24DD893}" destId="{C0153535-EAC3-4EB0-B26C-9ADD0F8BAF20}" srcOrd="0" destOrd="0" presId="urn:microsoft.com/office/officeart/2005/8/layout/chevron2"/>
    <dgm:cxn modelId="{FDEAAB98-E5A5-410F-90AF-FC6F7796664C}" type="presParOf" srcId="{3DDA0E21-C737-4C53-A0BF-C060D24DD893}" destId="{C0008918-4D35-4305-9137-AFE223B70636}" srcOrd="1" destOrd="0" presId="urn:microsoft.com/office/officeart/2005/8/layout/chevron2"/>
    <dgm:cxn modelId="{CC0EB07D-CD61-4D63-A82E-AF9EA9FECEFB}" type="presParOf" srcId="{AF9FF4A9-7F57-4631-9A21-A5C360432C55}" destId="{F69611EA-DD96-4995-B408-C2B3EC0F5022}" srcOrd="3" destOrd="0" presId="urn:microsoft.com/office/officeart/2005/8/layout/chevron2"/>
    <dgm:cxn modelId="{6337156C-E8B8-4A98-B6CA-21278D3CA8F2}" type="presParOf" srcId="{AF9FF4A9-7F57-4631-9A21-A5C360432C55}" destId="{34E269CB-F291-4A2D-89DE-FC372A5035C0}" srcOrd="4" destOrd="0" presId="urn:microsoft.com/office/officeart/2005/8/layout/chevron2"/>
    <dgm:cxn modelId="{654E4283-FAD3-45C3-9372-6EA8AEB3A6A1}" type="presParOf" srcId="{34E269CB-F291-4A2D-89DE-FC372A5035C0}" destId="{0C422E7A-0FB4-43A3-8077-947FE26FE79A}" srcOrd="0" destOrd="0" presId="urn:microsoft.com/office/officeart/2005/8/layout/chevron2"/>
    <dgm:cxn modelId="{3481FAC3-B282-47CD-BC66-4EFF6B8FFB35}" type="presParOf" srcId="{34E269CB-F291-4A2D-89DE-FC372A5035C0}" destId="{27046BFE-6C31-4624-A892-F0B8AFF097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40B75C-F979-47BA-AC0A-87821CC43F22}">
      <dsp:nvSpPr>
        <dsp:cNvPr id="0" name=""/>
        <dsp:cNvSpPr/>
      </dsp:nvSpPr>
      <dsp:spPr>
        <a:xfrm>
          <a:off x="2038412" y="1079299"/>
          <a:ext cx="2492521" cy="236786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800" kern="1200" dirty="0" smtClean="0"/>
            <a:t>ASEAN-RESP</a:t>
          </a:r>
          <a:endParaRPr lang="id-ID" sz="2800" kern="1200" dirty="0"/>
        </a:p>
      </dsp:txBody>
      <dsp:txXfrm>
        <a:off x="2403433" y="1426065"/>
        <a:ext cx="1762479" cy="1674337"/>
      </dsp:txXfrm>
    </dsp:sp>
    <dsp:sp modelId="{5A889A25-6BC8-4E99-A3AE-0C2BEFA3211D}">
      <dsp:nvSpPr>
        <dsp:cNvPr id="0" name=""/>
        <dsp:cNvSpPr/>
      </dsp:nvSpPr>
      <dsp:spPr>
        <a:xfrm>
          <a:off x="2639476" y="-62645"/>
          <a:ext cx="1290392" cy="129039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Rural Electrification</a:t>
          </a:r>
          <a:endParaRPr lang="id-ID" sz="2000" kern="1200" dirty="0"/>
        </a:p>
      </dsp:txBody>
      <dsp:txXfrm>
        <a:off x="2828450" y="126329"/>
        <a:ext cx="912444" cy="912444"/>
      </dsp:txXfrm>
    </dsp:sp>
    <dsp:sp modelId="{7F58090D-9103-48ED-BF71-5E992C6A2117}">
      <dsp:nvSpPr>
        <dsp:cNvPr id="0" name=""/>
        <dsp:cNvSpPr/>
      </dsp:nvSpPr>
      <dsp:spPr>
        <a:xfrm>
          <a:off x="4094992" y="777696"/>
          <a:ext cx="1290392" cy="129039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vRE Grid </a:t>
          </a:r>
          <a:r>
            <a:rPr lang="id-ID" sz="2000" kern="1200" dirty="0" smtClean="0"/>
            <a:t>Integra-tion</a:t>
          </a:r>
          <a:endParaRPr lang="id-ID" sz="2000" kern="1200" dirty="0"/>
        </a:p>
      </dsp:txBody>
      <dsp:txXfrm>
        <a:off x="4283966" y="966670"/>
        <a:ext cx="912444" cy="912444"/>
      </dsp:txXfrm>
    </dsp:sp>
    <dsp:sp modelId="{D4579437-E0AB-43E2-AD93-5D74A4A3B615}">
      <dsp:nvSpPr>
        <dsp:cNvPr id="0" name=""/>
        <dsp:cNvSpPr/>
      </dsp:nvSpPr>
      <dsp:spPr>
        <a:xfrm>
          <a:off x="3989741" y="2282035"/>
          <a:ext cx="1500893" cy="164308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Regional Policy Advise </a:t>
          </a:r>
          <a:endParaRPr lang="id-ID" sz="2000" kern="1200" dirty="0"/>
        </a:p>
      </dsp:txBody>
      <dsp:txXfrm>
        <a:off x="4209542" y="2522659"/>
        <a:ext cx="1061291" cy="1161834"/>
      </dsp:txXfrm>
    </dsp:sp>
    <dsp:sp modelId="{F232BE16-6D37-45E2-B14E-05A5F5A48426}">
      <dsp:nvSpPr>
        <dsp:cNvPr id="0" name=""/>
        <dsp:cNvSpPr/>
      </dsp:nvSpPr>
      <dsp:spPr>
        <a:xfrm>
          <a:off x="2565298" y="3172509"/>
          <a:ext cx="1438748" cy="1542818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Banka-bility &amp; Investments</a:t>
          </a:r>
          <a:endParaRPr lang="id-ID" sz="2000" kern="1200" dirty="0"/>
        </a:p>
      </dsp:txBody>
      <dsp:txXfrm>
        <a:off x="2775998" y="3398449"/>
        <a:ext cx="1017348" cy="1090938"/>
      </dsp:txXfrm>
    </dsp:sp>
    <dsp:sp modelId="{77118794-1539-46B7-8555-4733AE77557D}">
      <dsp:nvSpPr>
        <dsp:cNvPr id="0" name=""/>
        <dsp:cNvSpPr/>
      </dsp:nvSpPr>
      <dsp:spPr>
        <a:xfrm>
          <a:off x="1183961" y="2458380"/>
          <a:ext cx="1290392" cy="129039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Permit </a:t>
          </a:r>
          <a:r>
            <a:rPr lang="id-ID" sz="2000" kern="1200" dirty="0" smtClean="0"/>
            <a:t>Proce-dures</a:t>
          </a:r>
          <a:endParaRPr lang="id-ID" sz="2000" kern="1200" dirty="0"/>
        </a:p>
      </dsp:txBody>
      <dsp:txXfrm>
        <a:off x="1372935" y="2647354"/>
        <a:ext cx="912444" cy="912444"/>
      </dsp:txXfrm>
    </dsp:sp>
    <dsp:sp modelId="{C751C62A-0A86-4290-9481-019DD5FE4634}">
      <dsp:nvSpPr>
        <dsp:cNvPr id="0" name=""/>
        <dsp:cNvSpPr/>
      </dsp:nvSpPr>
      <dsp:spPr>
        <a:xfrm>
          <a:off x="1052257" y="712079"/>
          <a:ext cx="1553800" cy="1421625"/>
        </a:xfrm>
        <a:prstGeom prst="ellipse">
          <a:avLst/>
        </a:prstGeom>
        <a:solidFill>
          <a:schemeClr val="accent1">
            <a:lumMod val="40000"/>
            <a:lumOff val="6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Capacity Building (ToT)</a:t>
          </a:r>
          <a:endParaRPr lang="id-ID" sz="2000" kern="1200" dirty="0"/>
        </a:p>
      </dsp:txBody>
      <dsp:txXfrm>
        <a:off x="1279806" y="920271"/>
        <a:ext cx="1098702" cy="10052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F14D4-791F-41E3-B056-CA7069F19E08}">
      <dsp:nvSpPr>
        <dsp:cNvPr id="0" name=""/>
        <dsp:cNvSpPr/>
      </dsp:nvSpPr>
      <dsp:spPr>
        <a:xfrm rot="5400000">
          <a:off x="-250511" y="252843"/>
          <a:ext cx="1670077" cy="1169054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500" kern="1200" dirty="0" smtClean="0"/>
            <a:t>Pre-Mission</a:t>
          </a:r>
          <a:endParaRPr lang="id-ID" sz="1500" kern="1200" dirty="0"/>
        </a:p>
      </dsp:txBody>
      <dsp:txXfrm rot="-5400000">
        <a:off x="1" y="586858"/>
        <a:ext cx="1169054" cy="501023"/>
      </dsp:txXfrm>
    </dsp:sp>
    <dsp:sp modelId="{A5DB9E0A-8461-4735-A46A-3EB5075F1B9B}">
      <dsp:nvSpPr>
        <dsp:cNvPr id="0" name=""/>
        <dsp:cNvSpPr/>
      </dsp:nvSpPr>
      <dsp:spPr>
        <a:xfrm rot="5400000">
          <a:off x="4190354" y="-3012671"/>
          <a:ext cx="1085550" cy="71281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Interviews with RE and EE&amp;C SSN Focal Points in KH, LA, MM, TH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1" kern="1200" dirty="0" smtClean="0"/>
            <a:t>Consultation with RE-SSN Focal Points </a:t>
          </a:r>
          <a:r>
            <a:rPr lang="id-ID" sz="1600" kern="1200" dirty="0" smtClean="0"/>
            <a:t>(Yangon, March 2015)</a:t>
          </a:r>
          <a:endParaRPr lang="id-ID" sz="1600" b="0" u="sng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u="sng" kern="1200" dirty="0" smtClean="0"/>
            <a:t>Result: General mode of cooperation and priorities in RE</a:t>
          </a:r>
          <a:endParaRPr lang="id-ID" sz="1600" b="0" u="sng" kern="1200" dirty="0"/>
        </a:p>
      </dsp:txBody>
      <dsp:txXfrm rot="-5400000">
        <a:off x="1169054" y="61621"/>
        <a:ext cx="7075158" cy="979566"/>
      </dsp:txXfrm>
    </dsp:sp>
    <dsp:sp modelId="{C0153535-EAC3-4EB0-B26C-9ADD0F8BAF20}">
      <dsp:nvSpPr>
        <dsp:cNvPr id="0" name=""/>
        <dsp:cNvSpPr/>
      </dsp:nvSpPr>
      <dsp:spPr>
        <a:xfrm rot="5400000">
          <a:off x="-250511" y="1729626"/>
          <a:ext cx="1670077" cy="1169054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500" kern="1200" dirty="0" smtClean="0"/>
            <a:t>Planning Mission</a:t>
          </a:r>
          <a:endParaRPr lang="id-ID" sz="1500" kern="1200" dirty="0"/>
        </a:p>
      </dsp:txBody>
      <dsp:txXfrm rot="-5400000">
        <a:off x="1" y="2063641"/>
        <a:ext cx="1169054" cy="501023"/>
      </dsp:txXfrm>
    </dsp:sp>
    <dsp:sp modelId="{C0008918-4D35-4305-9137-AFE223B70636}">
      <dsp:nvSpPr>
        <dsp:cNvPr id="0" name=""/>
        <dsp:cNvSpPr/>
      </dsp:nvSpPr>
      <dsp:spPr>
        <a:xfrm rot="5400000">
          <a:off x="4190354" y="-1542184"/>
          <a:ext cx="1085550" cy="71281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Interviews/discussions with EE&amp;C SSN Focal Points ID and MY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ACE and ASEAN-RESP team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1" kern="1200" dirty="0" smtClean="0"/>
            <a:t>Consultation with EE&amp;C-SSN Focal Points </a:t>
          </a:r>
          <a:r>
            <a:rPr lang="id-ID" sz="1600" kern="1200" dirty="0" smtClean="0"/>
            <a:t>(Kuala Lumpur, April 2015)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0" u="sng" kern="1200" dirty="0" smtClean="0"/>
            <a:t>Result: General mode of cooperation and priorities in </a:t>
          </a:r>
          <a:r>
            <a:rPr lang="de-DE" sz="1600" b="0" u="sng" kern="1200" dirty="0" smtClean="0"/>
            <a:t>E</a:t>
          </a:r>
          <a:r>
            <a:rPr lang="id-ID" sz="1600" b="0" u="sng" kern="1200" dirty="0" smtClean="0"/>
            <a:t>E</a:t>
          </a:r>
          <a:endParaRPr lang="id-ID" sz="1600" kern="1200" dirty="0"/>
        </a:p>
      </dsp:txBody>
      <dsp:txXfrm rot="-5400000">
        <a:off x="1169054" y="1532108"/>
        <a:ext cx="7075158" cy="979566"/>
      </dsp:txXfrm>
    </dsp:sp>
    <dsp:sp modelId="{0C422E7A-0FB4-43A3-8077-947FE26FE79A}">
      <dsp:nvSpPr>
        <dsp:cNvPr id="0" name=""/>
        <dsp:cNvSpPr/>
      </dsp:nvSpPr>
      <dsp:spPr>
        <a:xfrm rot="5400000">
          <a:off x="-250511" y="3206409"/>
          <a:ext cx="1670077" cy="1169054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500" kern="1200" dirty="0" smtClean="0"/>
            <a:t>Proposal Development</a:t>
          </a:r>
          <a:endParaRPr lang="id-ID" sz="1500" kern="1200" dirty="0"/>
        </a:p>
      </dsp:txBody>
      <dsp:txXfrm rot="-5400000">
        <a:off x="1" y="3540424"/>
        <a:ext cx="1169054" cy="501023"/>
      </dsp:txXfrm>
    </dsp:sp>
    <dsp:sp modelId="{27046BFE-6C31-4624-A892-F0B8AFF097BB}">
      <dsp:nvSpPr>
        <dsp:cNvPr id="0" name=""/>
        <dsp:cNvSpPr/>
      </dsp:nvSpPr>
      <dsp:spPr>
        <a:xfrm rot="5400000">
          <a:off x="4190354" y="-65401"/>
          <a:ext cx="1085550" cy="71281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Agreed Minutes between ACE and GIZ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Development of project proposal to BMZ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b="1" kern="1200" dirty="0" smtClean="0"/>
            <a:t>Implementation Agreement between ACE and GIZ</a:t>
          </a:r>
          <a:endParaRPr lang="id-ID" sz="1600" kern="1200" dirty="0"/>
        </a:p>
      </dsp:txBody>
      <dsp:txXfrm rot="-5400000">
        <a:off x="1169054" y="3008891"/>
        <a:ext cx="7075158" cy="979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008000"/>
            <a:ext cx="7776000" cy="617928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29/07/2015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1749600"/>
            <a:ext cx="7776000" cy="4514400"/>
          </a:xfrm>
        </p:spPr>
        <p:txBody>
          <a:bodyPr/>
          <a:lstStyle>
            <a:lvl1pPr>
              <a:buClr>
                <a:srgbClr val="C00000"/>
              </a:buCl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39812" y="1145464"/>
            <a:ext cx="7034400" cy="617928"/>
          </a:xfrm>
        </p:spPr>
        <p:txBody>
          <a:bodyPr/>
          <a:lstStyle>
            <a:lvl1pPr>
              <a:defRPr b="1"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title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latin typeface="Cambria" pitchFamily="18" charset="0"/>
              </a:defRPr>
            </a:lvl1pPr>
            <a:lvl2pPr>
              <a:defRPr sz="2200" baseline="0">
                <a:latin typeface="Cambria" pitchFamily="18" charset="0"/>
              </a:defRPr>
            </a:lvl2pPr>
            <a:lvl3pPr>
              <a:defRPr sz="2000" baseline="0">
                <a:latin typeface="Cambria" pitchFamily="18" charset="0"/>
              </a:defRPr>
            </a:lvl3pPr>
            <a:lvl4pPr>
              <a:defRPr sz="1800" baseline="0">
                <a:latin typeface="Cambria" pitchFamily="18" charset="0"/>
              </a:defRPr>
            </a:lvl4pPr>
            <a:lvl5pPr>
              <a:defRPr sz="1600" baseline="0">
                <a:latin typeface="Cambria" pitchFamily="18" charset="0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756400" y="6602400"/>
            <a:ext cx="12954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692CB778-1684-4820-AE01-A6CF65E48D70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4951" y="6601216"/>
            <a:ext cx="28956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15556897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29/07/2015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108538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29/07/2015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115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727599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smtClean="0"/>
              <a:pPr/>
              <a:t>29/07/2015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2626768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451541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company presentation 2012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132722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332911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393520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008000"/>
            <a:ext cx="7776000" cy="61792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29/07/2015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899334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6E6452"/>
                </a:solidFill>
              </a:rPr>
              <a:t>Informationsveranstaltung für GA</a:t>
            </a:r>
            <a:endParaRPr lang="de-DE" dirty="0">
              <a:solidFill>
                <a:srgbClr val="6E6452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37135F4A-4430-408F-BAD9-BC92BD463413}" type="datetime1">
              <a:rPr lang="en-GB" smtClean="0">
                <a:solidFill>
                  <a:srgbClr val="6E6452"/>
                </a:solidFill>
              </a:rPr>
              <a:pPr/>
              <a:t>29/07/2015</a:t>
            </a:fld>
            <a:endParaRPr lang="de-DE" dirty="0">
              <a:solidFill>
                <a:srgbClr val="6E6452"/>
              </a:solidFill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 smtClean="0"/>
              <a:t>Text durch klicken hinzufügen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707863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de-DE" smtClean="0">
                <a:solidFill>
                  <a:srgbClr val="6E6452"/>
                </a:solidFill>
              </a:rPr>
              <a:t>Informationsveranstaltung für GA</a:t>
            </a:r>
            <a:endParaRPr lang="de-DE" dirty="0">
              <a:solidFill>
                <a:srgbClr val="6E6452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887068ED-0FF2-4BD3-93D8-63797601B13B}" type="datetime1">
              <a:rPr lang="en-GB" smtClean="0">
                <a:solidFill>
                  <a:srgbClr val="6E6452"/>
                </a:solidFill>
              </a:rPr>
              <a:pPr/>
              <a:t>29/07/2015</a:t>
            </a:fld>
            <a:endParaRPr lang="de-DE" dirty="0">
              <a:solidFill>
                <a:srgbClr val="6E6452"/>
              </a:solidFill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214863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6E6452"/>
                </a:solidFill>
              </a:rPr>
              <a:t>Informationsveranstaltung für GA</a:t>
            </a:r>
            <a:endParaRPr lang="de-DE" dirty="0">
              <a:solidFill>
                <a:srgbClr val="6E6452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4E6A1EA8-573A-4903-8AE4-4DAA63CD1E68}" type="datetime1">
              <a:rPr lang="en-GB" smtClean="0">
                <a:solidFill>
                  <a:srgbClr val="6E6452"/>
                </a:solidFill>
              </a:rPr>
              <a:pPr/>
              <a:t>29/07/2015</a:t>
            </a:fld>
            <a:endParaRPr lang="de-DE" dirty="0">
              <a:solidFill>
                <a:srgbClr val="6E6452"/>
              </a:solidFill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0"/>
            <a:ext cx="2358000" cy="3816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944080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6E6452"/>
                </a:solidFill>
              </a:rPr>
              <a:t>Informationsveranstaltung für GA</a:t>
            </a:r>
            <a:endParaRPr lang="de-DE" dirty="0">
              <a:solidFill>
                <a:srgbClr val="6E6452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7C3E8F4-336E-4AB8-AC44-F6F25AC2661B}" type="datetime1">
              <a:rPr lang="en-GB" smtClean="0">
                <a:solidFill>
                  <a:srgbClr val="6E6452"/>
                </a:solidFill>
              </a:rPr>
              <a:pPr/>
              <a:t>29/07/2015</a:t>
            </a:fld>
            <a:endParaRPr lang="de-DE" dirty="0" smtClean="0">
              <a:solidFill>
                <a:srgbClr val="6E64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637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6E6452"/>
                </a:solidFill>
              </a:rPr>
              <a:t>Informationsveranstaltung für GA</a:t>
            </a:r>
            <a:endParaRPr lang="de-DE" dirty="0">
              <a:solidFill>
                <a:srgbClr val="6E6452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/>
          <a:p>
            <a:fld id="{C53B2E4A-3832-41E3-B48C-407A909A5C9D}" type="datetime1">
              <a:rPr lang="en-GB" smtClean="0">
                <a:solidFill>
                  <a:srgbClr val="6E6452"/>
                </a:solidFill>
              </a:rPr>
              <a:pPr/>
              <a:t>29/07/2015</a:t>
            </a:fld>
            <a:endParaRPr lang="de-DE" dirty="0" smtClean="0">
              <a:solidFill>
                <a:srgbClr val="6E64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2329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29.07.2015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‹#›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title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subtitle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1454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39812" y="1145464"/>
            <a:ext cx="7034400" cy="617928"/>
          </a:xfrm>
        </p:spPr>
        <p:txBody>
          <a:bodyPr/>
          <a:lstStyle>
            <a:lvl1pPr>
              <a:defRPr b="1"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title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latin typeface="Cambria" pitchFamily="18" charset="0"/>
              </a:defRPr>
            </a:lvl1pPr>
            <a:lvl2pPr>
              <a:defRPr sz="2200" baseline="0">
                <a:latin typeface="Cambria" pitchFamily="18" charset="0"/>
              </a:defRPr>
            </a:lvl2pPr>
            <a:lvl3pPr>
              <a:defRPr sz="2000" baseline="0">
                <a:latin typeface="Cambria" pitchFamily="18" charset="0"/>
              </a:defRPr>
            </a:lvl3pPr>
            <a:lvl4pPr>
              <a:defRPr sz="1800" baseline="0">
                <a:latin typeface="Cambria" pitchFamily="18" charset="0"/>
              </a:defRPr>
            </a:lvl4pPr>
            <a:lvl5pPr>
              <a:defRPr sz="1600" baseline="0">
                <a:latin typeface="Cambria" pitchFamily="18" charset="0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756400" y="6602400"/>
            <a:ext cx="12954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692CB778-1684-4820-AE01-A6CF65E48D70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4951" y="6601216"/>
            <a:ext cx="28956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1046895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b="1" baseline="0" dirty="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title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756400" y="6602400"/>
            <a:ext cx="12954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0969C08B-3F0B-45F7-96FC-E0E7F1EDB571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4951" y="6601216"/>
            <a:ext cx="28956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268043336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39812" y="1145464"/>
            <a:ext cx="7034400" cy="617928"/>
          </a:xfrm>
        </p:spPr>
        <p:txBody>
          <a:bodyPr/>
          <a:lstStyle>
            <a:lvl1pPr>
              <a:defRPr b="1"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title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>
                <a:latin typeface="Cambria" pitchFamily="18" charset="0"/>
              </a:defRPr>
            </a:lvl1pPr>
            <a:lvl2pPr>
              <a:defRPr sz="2200" baseline="0">
                <a:latin typeface="Cambria" pitchFamily="18" charset="0"/>
              </a:defRPr>
            </a:lvl2pPr>
            <a:lvl3pPr>
              <a:defRPr sz="2000" baseline="0">
                <a:latin typeface="Cambria" pitchFamily="18" charset="0"/>
              </a:defRPr>
            </a:lvl3pPr>
            <a:lvl4pPr>
              <a:defRPr sz="1800" baseline="0">
                <a:latin typeface="Cambria" pitchFamily="18" charset="0"/>
              </a:defRPr>
            </a:lvl4pPr>
            <a:lvl5pPr>
              <a:defRPr sz="1600" baseline="0">
                <a:latin typeface="Cambr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>
                <a:latin typeface="Cambria" pitchFamily="18" charset="0"/>
              </a:defRPr>
            </a:lvl1pPr>
            <a:lvl2pPr>
              <a:defRPr sz="2200">
                <a:latin typeface="Cambria" pitchFamily="18" charset="0"/>
              </a:defRPr>
            </a:lvl2pPr>
            <a:lvl3pPr>
              <a:defRPr sz="2000">
                <a:latin typeface="Cambria" pitchFamily="18" charset="0"/>
              </a:defRPr>
            </a:lvl3pPr>
            <a:lvl4pPr>
              <a:defRPr sz="1800">
                <a:latin typeface="Cambria" pitchFamily="18" charset="0"/>
              </a:defRPr>
            </a:lvl4pPr>
            <a:lvl5pPr>
              <a:defRPr sz="1600">
                <a:latin typeface="Cambr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56400" y="6602400"/>
            <a:ext cx="12954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9FD9DA14-23DB-4005-9410-95D99DFE4ACC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64951" y="6601216"/>
            <a:ext cx="28956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293025675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145375"/>
            <a:ext cx="7034400" cy="619200"/>
          </a:xfrm>
        </p:spPr>
        <p:txBody>
          <a:bodyPr/>
          <a:lstStyle>
            <a:lvl1pPr>
              <a:defRPr b="1"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>
                <a:latin typeface="Cambr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>
                <a:latin typeface="Cambria" pitchFamily="18" charset="0"/>
              </a:defRPr>
            </a:lvl1pPr>
            <a:lvl2pPr>
              <a:defRPr sz="2200">
                <a:latin typeface="Cambria" pitchFamily="18" charset="0"/>
              </a:defRPr>
            </a:lvl2pPr>
            <a:lvl3pPr>
              <a:defRPr sz="2000">
                <a:latin typeface="Cambria" pitchFamily="18" charset="0"/>
              </a:defRPr>
            </a:lvl3pPr>
            <a:lvl4pPr>
              <a:defRPr sz="1800">
                <a:latin typeface="Cambria" pitchFamily="18" charset="0"/>
              </a:defRPr>
            </a:lvl4pPr>
            <a:lvl5pPr>
              <a:defRPr sz="1600">
                <a:latin typeface="Cambria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>
                <a:latin typeface="Cambr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Cambria" pitchFamily="18" charset="0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Cambria" pitchFamily="18" charset="0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Cambria" pitchFamily="18" charset="0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Cambria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756400" y="6602400"/>
            <a:ext cx="12954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62691A89-BDBC-4828-A08B-29C7176101A4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64951" y="6601216"/>
            <a:ext cx="28956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372176273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29/07/2015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142890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title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756400" y="6618166"/>
            <a:ext cx="12954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F1C72ECF-0AE0-4187-A5C1-9378F853A497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64951" y="6601216"/>
            <a:ext cx="28956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3870289843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756400" y="6602400"/>
            <a:ext cx="12954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90B70727-BA99-4A8B-B070-898FC5BD9116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64951" y="6601216"/>
            <a:ext cx="28956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293147461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 baseline="0"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title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>
                <a:latin typeface="Cambria" pitchFamily="18" charset="0"/>
              </a:defRPr>
            </a:lvl1pPr>
            <a:lvl2pPr>
              <a:defRPr sz="2200">
                <a:latin typeface="Cambria" pitchFamily="18" charset="0"/>
              </a:defRPr>
            </a:lvl2pPr>
            <a:lvl3pPr>
              <a:defRPr sz="2000">
                <a:latin typeface="Cambria" pitchFamily="18" charset="0"/>
              </a:defRPr>
            </a:lvl3pPr>
            <a:lvl4pPr>
              <a:defRPr sz="1800">
                <a:latin typeface="Cambria" pitchFamily="18" charset="0"/>
              </a:defRPr>
            </a:lvl4pPr>
            <a:lvl5pPr>
              <a:defRPr sz="1600">
                <a:latin typeface="Cambria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>
                <a:latin typeface="Cambria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56400" y="6602400"/>
            <a:ext cx="12954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586C2A-983F-4022-9DD0-DD623A56FF94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64951" y="6601216"/>
            <a:ext cx="28956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33511733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1">
                <a:latin typeface="Cambria" pitchFamily="18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title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 baseline="0">
                <a:latin typeface="Cambria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Click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picture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>
                <a:latin typeface="Cambria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56400" y="6602400"/>
            <a:ext cx="1295400" cy="276999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BB0ECFE9-3A9E-4E5E-AF41-520ACE265A77}" type="datetime1">
              <a:rPr lang="de-DE" smtClean="0"/>
              <a:pPr/>
              <a:t>29.07.2015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64951" y="6601216"/>
            <a:ext cx="28956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86391794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company presentation 2012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  <a:prstGeom prst="rect">
            <a:avLst/>
          </a:prstGeom>
        </p:spPr>
        <p:txBody>
          <a:bodyPr/>
          <a:lstStyle/>
          <a:p>
            <a:fld id="{FE786E77-8943-46B0-A5F4-9FE2BBEC74F5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694929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008000"/>
            <a:ext cx="7776000" cy="617928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29/07/2015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1748589"/>
            <a:ext cx="7776000" cy="451541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29/07/2015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29/07/2015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29/07/2015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29/07/2015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Click here to add subtitle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to add title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pic>
        <p:nvPicPr>
          <p:cNvPr id="14" name="Grafik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1224" y="294732"/>
            <a:ext cx="1650787" cy="68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011" y="302480"/>
            <a:ext cx="521683" cy="5216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507" y="258752"/>
            <a:ext cx="918717" cy="565411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6323602" y="298857"/>
            <a:ext cx="75533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0" smtClean="0"/>
              <a:t>Implemented by:</a:t>
            </a:r>
            <a:endParaRPr lang="en-US" sz="600" b="0"/>
          </a:p>
        </p:txBody>
      </p:sp>
    </p:spTree>
    <p:extLst>
      <p:ext uri="{BB962C8B-B14F-4D97-AF65-F5344CB8AC3E}">
        <p14:creationId xmlns:p14="http://schemas.microsoft.com/office/powerpoint/2010/main" val="759599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jpeg"/><Relationship Id="rId5" Type="http://schemas.openxmlformats.org/officeDocument/2006/relationships/image" Target="../media/image2.gif"/><Relationship Id="rId4" Type="http://schemas.openxmlformats.org/officeDocument/2006/relationships/image" Target="../media/image6.gi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gif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gi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3.gi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81224" y="294732"/>
            <a:ext cx="1650787" cy="68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t>29/07/2015</a:t>
            </a:fld>
            <a:endParaRPr lang="en-GB" noProof="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011" y="302480"/>
            <a:ext cx="521683" cy="5216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507" y="258752"/>
            <a:ext cx="918717" cy="5654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323602" y="298857"/>
            <a:ext cx="75533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0" smtClean="0"/>
              <a:t>Implemented by:</a:t>
            </a:r>
            <a:endParaRPr lang="en-US" sz="6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6" r:id="rId2"/>
    <p:sldLayoutId id="2147483717" r:id="rId3"/>
    <p:sldLayoutId id="2147483708" r:id="rId4"/>
    <p:sldLayoutId id="2147483709" r:id="rId5"/>
    <p:sldLayoutId id="2147483714" r:id="rId6"/>
    <p:sldLayoutId id="2147483710" r:id="rId7"/>
    <p:sldLayoutId id="2147483711" r:id="rId8"/>
    <p:sldLayoutId id="2147483715" r:id="rId9"/>
    <p:sldLayoutId id="2147483718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29/07/2015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1224" y="294732"/>
            <a:ext cx="1650787" cy="68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011" y="302480"/>
            <a:ext cx="521683" cy="52168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507" y="258752"/>
            <a:ext cx="918717" cy="565411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6323602" y="298857"/>
            <a:ext cx="75533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0" smtClean="0"/>
              <a:t>Implemented by:</a:t>
            </a:r>
            <a:endParaRPr lang="en-US" sz="600" b="0"/>
          </a:p>
        </p:txBody>
      </p:sp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6712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smtClean="0"/>
              <a:pPr/>
              <a:t>29/07/2015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694" y="106919"/>
            <a:ext cx="921587" cy="65042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562" y="298608"/>
            <a:ext cx="1266699" cy="527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 descr="ACE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311" y="188410"/>
            <a:ext cx="550692" cy="553432"/>
          </a:xfrm>
          <a:prstGeom prst="rect">
            <a:avLst/>
          </a:prstGeom>
        </p:spPr>
      </p:pic>
      <p:sp>
        <p:nvSpPr>
          <p:cNvPr id="13" name="TextBox 14"/>
          <p:cNvSpPr txBox="1"/>
          <p:nvPr userDrawn="1"/>
        </p:nvSpPr>
        <p:spPr>
          <a:xfrm>
            <a:off x="7016270" y="162792"/>
            <a:ext cx="9476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0" dirty="0" smtClean="0">
                <a:solidFill>
                  <a:srgbClr val="000000">
                    <a:lumMod val="50000"/>
                    <a:lumOff val="50000"/>
                  </a:srgbClr>
                </a:solidFill>
              </a:rPr>
              <a:t>Implemented by:</a:t>
            </a:r>
            <a:endParaRPr lang="en-US" sz="800" b="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79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Titel durch Klicken hinzufügen</a:t>
            </a:r>
          </a:p>
        </p:txBody>
      </p:sp>
      <p:pic>
        <p:nvPicPr>
          <p:cNvPr id="18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latinLnBrk="0">
              <a:lnSpc>
                <a:spcPct val="100000"/>
              </a:lnSpc>
              <a:buSzTx/>
              <a:buFontTx/>
              <a:buNone/>
            </a:pPr>
            <a:r>
              <a:rPr lang="de-DE" noProof="0" dirty="0" smtClean="0"/>
              <a:t>Erste Ebene</a:t>
            </a:r>
          </a:p>
          <a:p>
            <a:pPr marL="360000" lvl="1">
              <a:buClr>
                <a:srgbClr val="C80F0F"/>
              </a:buClr>
            </a:pPr>
            <a:r>
              <a:rPr lang="de-DE" noProof="0" dirty="0" smtClean="0"/>
              <a:t>Zweite Ebene</a:t>
            </a:r>
          </a:p>
          <a:p>
            <a:pPr marL="720000" lvl="2"/>
            <a:r>
              <a:rPr lang="de-DE" noProof="0" dirty="0" smtClean="0"/>
              <a:t>Dritte Ebene</a:t>
            </a:r>
          </a:p>
          <a:p>
            <a:pPr marL="1080000" lvl="3"/>
            <a:r>
              <a:rPr lang="de-DE" noProof="0" dirty="0" smtClean="0"/>
              <a:t>Vierte Ebene</a:t>
            </a: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r>
              <a:rPr lang="de-DE" smtClean="0">
                <a:solidFill>
                  <a:srgbClr val="6E6452"/>
                </a:solidFill>
              </a:rPr>
              <a:t>Informationsveranstaltung für GA</a:t>
            </a:r>
            <a:endParaRPr lang="de-DE">
              <a:solidFill>
                <a:srgbClr val="6E6452"/>
              </a:solidFill>
            </a:endParaRPr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fld id="{811C1428-4569-43F4-9F7D-E09D4CAE74D5}" type="datetime1">
              <a:rPr lang="en-GB" smtClean="0">
                <a:solidFill>
                  <a:srgbClr val="6E6452"/>
                </a:solidFill>
              </a:rPr>
              <a:pPr/>
              <a:t>29/07/2015</a:t>
            </a:fld>
            <a:endParaRPr lang="de-DE">
              <a:solidFill>
                <a:srgbClr val="6E6452"/>
              </a:solidFill>
            </a:endParaRP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7532900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id-ID" sz="1000" b="0" dirty="0" smtClean="0">
                <a:solidFill>
                  <a:srgbClr val="6E6452"/>
                </a:solidFill>
                <a:latin typeface="Arial Narrow" pitchFamily="34" charset="0"/>
              </a:rPr>
              <a:t>Page</a:t>
            </a:r>
            <a:r>
              <a:rPr lang="es-ES_tradnl" sz="1000" b="0" dirty="0" smtClean="0">
                <a:solidFill>
                  <a:srgbClr val="6E6452"/>
                </a:solidFill>
                <a:latin typeface="Arial Narrow" pitchFamily="34" charset="0"/>
              </a:rPr>
              <a:t> </a:t>
            </a:r>
            <a:fld id="{327115CA-E6A4-425F-BB4F-A64D48743A27}" type="slidenum">
              <a:rPr lang="de-DE" sz="1000" b="0" smtClean="0">
                <a:solidFill>
                  <a:srgbClr val="6E6452"/>
                </a:solidFill>
                <a:latin typeface="Arial Narrow" pitchFamily="34" charset="0"/>
              </a:rPr>
              <a:pPr algn="r"/>
              <a:t>‹#›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pic>
        <p:nvPicPr>
          <p:cNvPr id="11" name="Grafik 7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740" y="440848"/>
            <a:ext cx="2206320" cy="91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073" y="258752"/>
            <a:ext cx="1395152" cy="85862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6537406" y="344496"/>
            <a:ext cx="9476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dirty="0" smtClean="0"/>
              <a:t>Implemented by:</a:t>
            </a:r>
            <a:endParaRPr lang="en-US" sz="800" b="0" dirty="0"/>
          </a:p>
        </p:txBody>
      </p:sp>
    </p:spTree>
    <p:extLst>
      <p:ext uri="{BB962C8B-B14F-4D97-AF65-F5344CB8AC3E}">
        <p14:creationId xmlns:p14="http://schemas.microsoft.com/office/powerpoint/2010/main" val="298294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lang="de-DE" sz="1800" baseline="0" noProof="0" smtClean="0">
          <a:solidFill>
            <a:schemeClr val="tx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chemeClr val="accent1"/>
        </a:buClr>
        <a:buFont typeface="Arial" pitchFamily="34" charset="0"/>
        <a:buChar char="•"/>
        <a:tabLst>
          <a:tab pos="2190750" algn="l"/>
        </a:tabLst>
        <a:defRPr lang="de-DE" sz="1800" noProof="0" smtClean="0">
          <a:solidFill>
            <a:schemeClr val="tx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chemeClr val="tx2"/>
        </a:buClr>
        <a:buFont typeface="Arial" pitchFamily="34" charset="0"/>
        <a:buChar char="•"/>
        <a:tabLst>
          <a:tab pos="2190750" algn="l"/>
        </a:tabLst>
        <a:defRPr lang="de-DE" sz="1800" noProof="0" smtClean="0">
          <a:solidFill>
            <a:schemeClr val="tx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chemeClr val="tx2"/>
        </a:buClr>
        <a:buFont typeface="Arial" pitchFamily="34" charset="0"/>
        <a:buChar char="•"/>
        <a:tabLst>
          <a:tab pos="2190750" algn="l"/>
        </a:tabLst>
        <a:defRPr lang="de-DE" sz="1800" baseline="0" noProof="0" smtClean="0">
          <a:solidFill>
            <a:schemeClr val="tx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title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 smtClean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1810"/>
            <a:ext cx="9144000" cy="1180878"/>
            <a:chOff x="0" y="1810"/>
            <a:chExt cx="9144000" cy="1180878"/>
          </a:xfrm>
        </p:grpSpPr>
        <p:pic>
          <p:nvPicPr>
            <p:cNvPr id="19" name="Grafik 6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0" y="1810"/>
              <a:ext cx="9144000" cy="111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Grafik 7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8288" y="304800"/>
              <a:ext cx="2106612" cy="877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805895" y="419100"/>
            <a:ext cx="628328" cy="62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257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 baseline="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 baseline="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 baseline="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 baseline="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10"/>
          <p:cNvSpPr>
            <a:spLocks noGrp="1"/>
          </p:cNvSpPr>
          <p:nvPr>
            <p:ph type="subTitle" sz="quarter" idx="1"/>
          </p:nvPr>
        </p:nvSpPr>
        <p:spPr>
          <a:xfrm>
            <a:off x="1286634" y="6419007"/>
            <a:ext cx="7797174" cy="372234"/>
          </a:xfrm>
        </p:spPr>
        <p:txBody>
          <a:bodyPr/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endParaRPr lang="de-DE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>
          <a:xfrm>
            <a:off x="0" y="5079340"/>
            <a:ext cx="9151728" cy="1143000"/>
          </a:xfrm>
        </p:spPr>
        <p:txBody>
          <a:bodyPr/>
          <a:lstStyle/>
          <a:p>
            <a:r>
              <a:rPr lang="id-ID" sz="2800" b="1" i="1" dirty="0" smtClean="0">
                <a:solidFill>
                  <a:schemeClr val="tx1"/>
                </a:solidFill>
              </a:rPr>
              <a:t>GIZ </a:t>
            </a:r>
            <a:r>
              <a:rPr lang="de-DE" sz="2800" b="1" i="1" dirty="0" smtClean="0">
                <a:solidFill>
                  <a:schemeClr val="tx1"/>
                </a:solidFill>
              </a:rPr>
              <a:t>ASEAN</a:t>
            </a:r>
            <a:r>
              <a:rPr lang="id-ID" sz="2800" b="1" i="1" dirty="0" smtClean="0">
                <a:solidFill>
                  <a:schemeClr val="tx1"/>
                </a:solidFill>
              </a:rPr>
              <a:t> Renewable</a:t>
            </a:r>
            <a:r>
              <a:rPr lang="de-DE" sz="2800" b="1" i="1" dirty="0" smtClean="0">
                <a:solidFill>
                  <a:schemeClr val="tx1"/>
                </a:solidFill>
              </a:rPr>
              <a:t> Energy</a:t>
            </a:r>
            <a:r>
              <a:rPr lang="de-DE" sz="2800" b="1" i="1" dirty="0">
                <a:solidFill>
                  <a:schemeClr val="tx1"/>
                </a:solidFill>
              </a:rPr>
              <a:t> </a:t>
            </a:r>
            <a:r>
              <a:rPr lang="id-ID" sz="2800" b="1" i="1" dirty="0" smtClean="0">
                <a:solidFill>
                  <a:schemeClr val="tx1"/>
                </a:solidFill>
              </a:rPr>
              <a:t>Support </a:t>
            </a:r>
            <a:r>
              <a:rPr lang="de-DE" sz="2800" b="1" i="1" dirty="0" smtClean="0">
                <a:solidFill>
                  <a:schemeClr val="tx1"/>
                </a:solidFill>
              </a:rPr>
              <a:t>Programm</a:t>
            </a:r>
            <a:r>
              <a:rPr lang="id-ID" sz="2800" b="1" i="1" dirty="0" smtClean="0">
                <a:solidFill>
                  <a:schemeClr val="tx1"/>
                </a:solidFill>
              </a:rPr>
              <a:t>e</a:t>
            </a:r>
            <a:r>
              <a:rPr lang="de-DE" sz="2800" b="1" i="1" dirty="0" smtClean="0">
                <a:solidFill>
                  <a:schemeClr val="tx1"/>
                </a:solidFill>
              </a:rPr>
              <a:t> 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id-ID" sz="2400" dirty="0">
                <a:solidFill>
                  <a:srgbClr val="C00000"/>
                </a:solidFill>
              </a:rPr>
              <a:t>P</a:t>
            </a:r>
            <a:r>
              <a:rPr lang="id-ID" sz="2400" dirty="0" smtClean="0">
                <a:solidFill>
                  <a:srgbClr val="C00000"/>
                </a:solidFill>
              </a:rPr>
              <a:t>resented at the </a:t>
            </a:r>
            <a:br>
              <a:rPr lang="id-ID" sz="2400" dirty="0" smtClean="0">
                <a:solidFill>
                  <a:srgbClr val="C00000"/>
                </a:solidFill>
              </a:rPr>
            </a:br>
            <a:r>
              <a:rPr lang="id-ID" sz="2400" dirty="0" smtClean="0">
                <a:solidFill>
                  <a:srgbClr val="C00000"/>
                </a:solidFill>
              </a:rPr>
              <a:t>Advancing Mini Hydropower Towards SE4ALL in Myanmar</a:t>
            </a:r>
            <a:r>
              <a:rPr lang="de-DE" sz="2400" dirty="0" smtClean="0">
                <a:solidFill>
                  <a:srgbClr val="C00000"/>
                </a:solidFill>
              </a:rPr>
              <a:t> </a:t>
            </a:r>
            <a:r>
              <a:rPr lang="id-ID" sz="2400" dirty="0" smtClean="0">
                <a:solidFill>
                  <a:srgbClr val="C00000"/>
                </a:solidFill>
              </a:rPr>
              <a:t>Workshop,  30</a:t>
            </a:r>
            <a:r>
              <a:rPr lang="de-DE" sz="2400" dirty="0" smtClean="0">
                <a:solidFill>
                  <a:srgbClr val="C00000"/>
                </a:solidFill>
              </a:rPr>
              <a:t> </a:t>
            </a:r>
            <a:r>
              <a:rPr lang="id-ID" sz="2400" dirty="0" smtClean="0">
                <a:solidFill>
                  <a:srgbClr val="C00000"/>
                </a:solidFill>
              </a:rPr>
              <a:t>July</a:t>
            </a:r>
            <a:r>
              <a:rPr lang="de-DE" sz="2400" dirty="0" smtClean="0">
                <a:solidFill>
                  <a:srgbClr val="C00000"/>
                </a:solidFill>
              </a:rPr>
              <a:t> 2015</a:t>
            </a:r>
            <a:endParaRPr lang="de-DE" sz="2400" dirty="0">
              <a:solidFill>
                <a:srgbClr val="C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1213338"/>
            <a:ext cx="9151728" cy="3675580"/>
            <a:chOff x="14652" y="1213338"/>
            <a:chExt cx="9137076" cy="366969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0585" y="3662633"/>
              <a:ext cx="1837092" cy="12204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7596" y="3662633"/>
              <a:ext cx="1824132" cy="12204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5118" y="1220345"/>
              <a:ext cx="1829520" cy="12204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1065" y="1220347"/>
              <a:ext cx="1831681" cy="12204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4558" y="1220345"/>
              <a:ext cx="1829520" cy="12204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3212" y="3662633"/>
              <a:ext cx="2064587" cy="12204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0492" y="3662633"/>
              <a:ext cx="1829520" cy="12204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1065" y="2442232"/>
              <a:ext cx="1831680" cy="12204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5118" y="2442232"/>
              <a:ext cx="1831680" cy="12204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4558" y="2442232"/>
              <a:ext cx="1831679" cy="12204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540"/>
            <a:stretch/>
          </p:blipFill>
          <p:spPr>
            <a:xfrm>
              <a:off x="21037" y="1213338"/>
              <a:ext cx="3650988" cy="244929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52" y="3662632"/>
              <a:ext cx="1832400" cy="1217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864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895" y="1394028"/>
            <a:ext cx="7776000" cy="617928"/>
          </a:xfrm>
        </p:spPr>
        <p:txBody>
          <a:bodyPr/>
          <a:lstStyle/>
          <a:p>
            <a:r>
              <a:rPr lang="en-GB" dirty="0" smtClean="0"/>
              <a:t>Accomplishment in 2013 – 2015: </a:t>
            </a:r>
            <a:r>
              <a:rPr lang="en-GB" sz="1800" u="sng" dirty="0" smtClean="0"/>
              <a:t>FGDs and Workshops</a:t>
            </a:r>
            <a:endParaRPr lang="en-GB" sz="1800" u="sn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Type presentation title here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15" name="Rectangle 14"/>
          <p:cNvSpPr/>
          <p:nvPr/>
        </p:nvSpPr>
        <p:spPr>
          <a:xfrm>
            <a:off x="3986204" y="5138838"/>
            <a:ext cx="565558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  <a:latin typeface="Arial"/>
              </a:rPr>
              <a:t>: </a:t>
            </a:r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Interconnection standards for small </a:t>
            </a:r>
            <a:endParaRPr lang="id-ID" sz="1400" b="0" dirty="0" smtClean="0">
              <a:solidFill>
                <a:srgbClr val="000000"/>
              </a:solidFill>
              <a:latin typeface="Arial"/>
            </a:endParaRPr>
          </a:p>
          <a:p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scale embedded power generation (SSEG), supporting </a:t>
            </a:r>
            <a:endParaRPr lang="id-ID" sz="1400" b="0" dirty="0" smtClean="0">
              <a:solidFill>
                <a:srgbClr val="000000"/>
              </a:solidFill>
              <a:latin typeface="Arial"/>
            </a:endParaRPr>
          </a:p>
          <a:p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schemes </a:t>
            </a:r>
            <a:r>
              <a:rPr lang="id-ID" sz="1400" b="0" dirty="0" smtClean="0">
                <a:solidFill>
                  <a:srgbClr val="000000"/>
                </a:solidFill>
                <a:latin typeface="Arial"/>
              </a:rPr>
              <a:t>&amp;</a:t>
            </a:r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 regulatory frameworks, existing net-metering </a:t>
            </a:r>
            <a:endParaRPr lang="id-ID" sz="1400" b="0" dirty="0" smtClean="0">
              <a:solidFill>
                <a:srgbClr val="000000"/>
              </a:solidFill>
              <a:latin typeface="Arial"/>
            </a:endParaRPr>
          </a:p>
          <a:p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policy </a:t>
            </a:r>
            <a:r>
              <a:rPr lang="id-ID" sz="1400" b="0" dirty="0" smtClean="0">
                <a:solidFill>
                  <a:srgbClr val="000000"/>
                </a:solidFill>
                <a:latin typeface="Arial"/>
              </a:rPr>
              <a:t>&amp; </a:t>
            </a:r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plan in the ASEAN </a:t>
            </a:r>
            <a:endParaRPr lang="en-US" sz="1400" b="0" dirty="0">
              <a:solidFill>
                <a:srgbClr val="000000"/>
              </a:solidFill>
              <a:latin typeface="Arial"/>
            </a:endParaRPr>
          </a:p>
          <a:p>
            <a:r>
              <a:rPr lang="en-US" sz="1400" dirty="0">
                <a:solidFill>
                  <a:srgbClr val="000000"/>
                </a:solidFill>
                <a:latin typeface="Arial"/>
              </a:rPr>
              <a:t>Technology discussed</a:t>
            </a:r>
            <a:r>
              <a:rPr lang="en-US" sz="1400" b="0" dirty="0">
                <a:solidFill>
                  <a:srgbClr val="000000"/>
                </a:solidFill>
                <a:latin typeface="Arial"/>
              </a:rPr>
              <a:t>: </a:t>
            </a:r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Small solar PV</a:t>
            </a:r>
            <a:endParaRPr lang="en-US" sz="14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7253" y="4409050"/>
            <a:ext cx="8189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Technical and Regulatory Aspects </a:t>
            </a:r>
            <a:endParaRPr lang="id-ID" sz="1800" u="sng" dirty="0" smtClean="0">
              <a:solidFill>
                <a:srgbClr val="000000"/>
              </a:solidFill>
              <a:latin typeface="Arial"/>
            </a:endParaRPr>
          </a:p>
          <a:p>
            <a:pPr algn="r"/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of Net-Metering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Jkt </a:t>
            </a:r>
            <a:r>
              <a:rPr lang="en-US" sz="1800" u="sng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24-25 Nov </a:t>
            </a:r>
            <a:r>
              <a:rPr lang="en-US" sz="1800" u="sng" dirty="0">
                <a:solidFill>
                  <a:srgbClr val="000000"/>
                </a:solidFill>
                <a:latin typeface="Arial"/>
              </a:rPr>
              <a:t>2014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3148" y="4360545"/>
            <a:ext cx="8189494" cy="206981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77253" y="2087274"/>
            <a:ext cx="8189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800" u="sng" dirty="0">
                <a:solidFill>
                  <a:srgbClr val="000000"/>
                </a:solidFill>
                <a:latin typeface="Arial"/>
              </a:rPr>
              <a:t>Solar PV</a:t>
            </a:r>
            <a:r>
              <a:rPr lang="en-US" sz="1800" u="sng" dirty="0">
                <a:solidFill>
                  <a:srgbClr val="000000"/>
                </a:solidFill>
                <a:latin typeface="Arial"/>
              </a:rPr>
              <a:t> </a:t>
            </a:r>
            <a:r>
              <a:rPr lang="id-ID" sz="1800" u="sng" dirty="0">
                <a:solidFill>
                  <a:srgbClr val="000000"/>
                </a:solidFill>
                <a:latin typeface="Arial"/>
              </a:rPr>
              <a:t>Technical </a:t>
            </a:r>
            <a:r>
              <a:rPr lang="en-US" sz="1800" u="sng" dirty="0">
                <a:solidFill>
                  <a:srgbClr val="000000"/>
                </a:solidFill>
                <a:latin typeface="Arial"/>
              </a:rPr>
              <a:t>Guideline</a:t>
            </a:r>
            <a:r>
              <a:rPr lang="id-ID" sz="1800" u="sng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1800" u="sng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for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 Philippines Bank</a:t>
            </a:r>
            <a:r>
              <a:rPr lang="en-US" sz="1800" u="sng" dirty="0" err="1" smtClean="0">
                <a:solidFill>
                  <a:srgbClr val="000000"/>
                </a:solidFill>
                <a:latin typeface="Arial"/>
              </a:rPr>
              <a:t>ers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Manila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Oct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201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4</a:t>
            </a:r>
            <a:endParaRPr lang="en-US" sz="1800" u="sng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77253" y="1973105"/>
            <a:ext cx="8189494" cy="206981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55" y="4409050"/>
            <a:ext cx="3383842" cy="19728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48" y="2418749"/>
            <a:ext cx="4871290" cy="161545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665970" y="3088817"/>
            <a:ext cx="30007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</a:rPr>
              <a:t>: Technology and Design, Plant Performance, Project Contracts and </a:t>
            </a:r>
            <a:r>
              <a:rPr lang="en-US" sz="1400" b="0" dirty="0" smtClean="0">
                <a:solidFill>
                  <a:srgbClr val="000000"/>
                </a:solidFill>
              </a:rPr>
              <a:t>cost</a:t>
            </a:r>
            <a:r>
              <a:rPr lang="id-ID" sz="1400" b="0" dirty="0" smtClean="0">
                <a:solidFill>
                  <a:srgbClr val="000000"/>
                </a:solidFill>
              </a:rPr>
              <a:t> </a:t>
            </a:r>
            <a:endParaRPr lang="en-US" sz="1400" b="0" dirty="0">
              <a:solidFill>
                <a:srgbClr val="000000"/>
              </a:solidFill>
            </a:endParaRPr>
          </a:p>
          <a:p>
            <a:r>
              <a:rPr lang="en-US" sz="1400" dirty="0" smtClean="0">
                <a:solidFill>
                  <a:srgbClr val="000000"/>
                </a:solidFill>
              </a:rPr>
              <a:t>Technology </a:t>
            </a:r>
            <a:r>
              <a:rPr lang="en-US" sz="1400" dirty="0">
                <a:solidFill>
                  <a:srgbClr val="000000"/>
                </a:solidFill>
              </a:rPr>
              <a:t>discussed</a:t>
            </a:r>
            <a:r>
              <a:rPr lang="en-US" sz="1400" b="0" dirty="0">
                <a:solidFill>
                  <a:srgbClr val="000000"/>
                </a:solidFill>
              </a:rPr>
              <a:t>: </a:t>
            </a:r>
            <a:r>
              <a:rPr lang="en-US" sz="1400" b="0" dirty="0" smtClean="0">
                <a:solidFill>
                  <a:srgbClr val="000000"/>
                </a:solidFill>
              </a:rPr>
              <a:t>S</a:t>
            </a:r>
            <a:r>
              <a:rPr lang="id-ID" sz="1400" b="0" dirty="0" smtClean="0">
                <a:solidFill>
                  <a:srgbClr val="000000"/>
                </a:solidFill>
              </a:rPr>
              <a:t>olar PV</a:t>
            </a:r>
            <a:endParaRPr lang="en-US" sz="14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11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Accomplishment in 2013 – 2015: </a:t>
            </a:r>
            <a:r>
              <a:rPr lang="en-GB" sz="1800" u="sng" dirty="0" smtClean="0"/>
              <a:t>FGDs and Workshops</a:t>
            </a:r>
            <a:endParaRPr lang="en-GB" sz="1800" u="sn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Type presentation title here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17" name="Rectangle 16"/>
          <p:cNvSpPr/>
          <p:nvPr/>
        </p:nvSpPr>
        <p:spPr>
          <a:xfrm>
            <a:off x="561474" y="2101128"/>
            <a:ext cx="8189494" cy="206981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61474" y="4341064"/>
            <a:ext cx="8189494" cy="206981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152225" y="3016402"/>
            <a:ext cx="45987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Key </a:t>
            </a:r>
            <a:r>
              <a:rPr lang="en-US" sz="1400" dirty="0" smtClean="0">
                <a:solidFill>
                  <a:srgbClr val="000000"/>
                </a:solidFill>
              </a:rPr>
              <a:t>items</a:t>
            </a:r>
            <a:r>
              <a:rPr lang="en-US" sz="1400" b="0" dirty="0" smtClean="0">
                <a:solidFill>
                  <a:srgbClr val="000000"/>
                </a:solidFill>
              </a:rPr>
              <a:t>: </a:t>
            </a:r>
            <a:endParaRPr lang="id-ID" sz="1400" b="0" dirty="0" smtClean="0">
              <a:solidFill>
                <a:srgbClr val="000000"/>
              </a:solidFill>
            </a:endParaRPr>
          </a:p>
          <a:p>
            <a:r>
              <a:rPr lang="id-ID" sz="1400" b="0" dirty="0" smtClean="0">
                <a:solidFill>
                  <a:srgbClr val="000000"/>
                </a:solidFill>
              </a:rPr>
              <a:t>Field research interviews with 34 multi-stakeholders of government institutions, private sector, CSOs on RESP implementation &amp; possibility to include EE&amp;C component in the extension phase</a:t>
            </a:r>
            <a:r>
              <a:rPr lang="en-US" sz="1400" b="0" dirty="0" smtClean="0">
                <a:solidFill>
                  <a:srgbClr val="000000"/>
                </a:solidFill>
              </a:rPr>
              <a:t> </a:t>
            </a:r>
            <a:endParaRPr lang="en-US" sz="1400" b="0" dirty="0">
              <a:solidFill>
                <a:srgbClr val="000000"/>
              </a:solidFill>
            </a:endParaRPr>
          </a:p>
          <a:p>
            <a:endParaRPr lang="en-US" sz="1400" b="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0109" y="2135381"/>
            <a:ext cx="8189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Scoping Mission to Cambodia, Lao PDR,</a:t>
            </a:r>
          </a:p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 Myanmar, Thailand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1-1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2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March 2015</a:t>
            </a:r>
            <a:endParaRPr lang="en-US" sz="1800" u="sng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54"/>
          <a:stretch/>
        </p:blipFill>
        <p:spPr>
          <a:xfrm>
            <a:off x="674981" y="2135381"/>
            <a:ext cx="3363738" cy="201178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09" y="4344160"/>
            <a:ext cx="3261643" cy="206672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900386" y="5357950"/>
            <a:ext cx="56555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</a:rPr>
              <a:t>: </a:t>
            </a:r>
            <a:r>
              <a:rPr lang="en-US" sz="1400" b="0" dirty="0" smtClean="0">
                <a:solidFill>
                  <a:srgbClr val="000000"/>
                </a:solidFill>
              </a:rPr>
              <a:t>Paradigm shifts in the power </a:t>
            </a:r>
            <a:endParaRPr lang="id-ID" sz="1400" b="0" dirty="0" smtClean="0">
              <a:solidFill>
                <a:srgbClr val="000000"/>
              </a:solidFill>
            </a:endParaRPr>
          </a:p>
          <a:p>
            <a:r>
              <a:rPr lang="en-US" sz="1400" b="0" dirty="0" smtClean="0">
                <a:solidFill>
                  <a:srgbClr val="000000"/>
                </a:solidFill>
              </a:rPr>
              <a:t>market, strategic and systematic planning on smart grid implementation, challenges </a:t>
            </a:r>
            <a:r>
              <a:rPr lang="id-ID" sz="1400" b="0" dirty="0" smtClean="0">
                <a:solidFill>
                  <a:srgbClr val="000000"/>
                </a:solidFill>
              </a:rPr>
              <a:t>&amp;</a:t>
            </a:r>
            <a:r>
              <a:rPr lang="en-US" sz="1400" b="0" dirty="0" smtClean="0">
                <a:solidFill>
                  <a:srgbClr val="000000"/>
                </a:solidFill>
              </a:rPr>
              <a:t> lesson learned </a:t>
            </a:r>
            <a:endParaRPr lang="en-US" sz="1400" b="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Technology discussed</a:t>
            </a:r>
            <a:r>
              <a:rPr lang="en-US" sz="1400" b="0" dirty="0">
                <a:solidFill>
                  <a:srgbClr val="000000"/>
                </a:solidFill>
              </a:rPr>
              <a:t>: </a:t>
            </a:r>
            <a:r>
              <a:rPr lang="en-US" sz="1400" b="0" dirty="0" smtClean="0">
                <a:solidFill>
                  <a:srgbClr val="000000"/>
                </a:solidFill>
              </a:rPr>
              <a:t>Smart grids</a:t>
            </a:r>
            <a:endParaRPr lang="en-US" sz="1400" b="0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7253" y="4441283"/>
            <a:ext cx="8189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Smart Grid Strategies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 &amp;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Implementation </a:t>
            </a:r>
            <a:endParaRPr lang="en-US" sz="1800" u="sng" dirty="0" smtClean="0">
              <a:solidFill>
                <a:srgbClr val="000000"/>
              </a:solidFill>
              <a:latin typeface="Arial"/>
            </a:endParaRPr>
          </a:p>
          <a:p>
            <a:pPr algn="r"/>
            <a:r>
              <a:rPr lang="en-US" sz="1800" u="sng" dirty="0">
                <a:solidFill>
                  <a:srgbClr val="000000"/>
                </a:solidFill>
                <a:latin typeface="Arial"/>
              </a:rPr>
              <a:t>Bangkok, 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12-13 March 2015</a:t>
            </a:r>
            <a:endParaRPr lang="en-US" sz="1800" u="sng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5385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Accomplishment in 2013 – 2015: </a:t>
            </a:r>
            <a:r>
              <a:rPr lang="en-GB" sz="1800" u="sng" dirty="0" smtClean="0"/>
              <a:t>FGDs and Workshops</a:t>
            </a:r>
            <a:endParaRPr lang="en-GB" sz="1800" u="sn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Type presentation title here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15" name="Rectangle 14"/>
          <p:cNvSpPr/>
          <p:nvPr/>
        </p:nvSpPr>
        <p:spPr>
          <a:xfrm>
            <a:off x="4052370" y="2759197"/>
            <a:ext cx="49251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  <a:latin typeface="Arial"/>
              </a:rPr>
              <a:t>: </a:t>
            </a:r>
            <a:r>
              <a:rPr lang="id-ID" sz="1400" b="0" dirty="0" smtClean="0">
                <a:solidFill>
                  <a:srgbClr val="000000"/>
                </a:solidFill>
                <a:latin typeface="Arial"/>
              </a:rPr>
              <a:t>Current implementation of ASEAN RESP and feedback for future phase to include an additional element of Energy Efficiency and Conservation</a:t>
            </a:r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 </a:t>
            </a:r>
            <a:endParaRPr lang="en-US" sz="1400" b="0" dirty="0">
              <a:solidFill>
                <a:srgbClr val="000000"/>
              </a:solidFill>
              <a:latin typeface="Arial"/>
            </a:endParaRPr>
          </a:p>
          <a:p>
            <a:r>
              <a:rPr lang="id-ID" sz="1400" dirty="0" smtClean="0">
                <a:solidFill>
                  <a:srgbClr val="000000"/>
                </a:solidFill>
                <a:latin typeface="Arial"/>
              </a:rPr>
              <a:t>Attendees</a:t>
            </a:r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: </a:t>
            </a:r>
            <a:r>
              <a:rPr lang="id-ID" sz="1400" b="0" dirty="0" smtClean="0">
                <a:solidFill>
                  <a:srgbClr val="000000"/>
                </a:solidFill>
                <a:latin typeface="Arial"/>
              </a:rPr>
              <a:t>Focal Points of ten ASEAN Member States; ACE, GIZ team</a:t>
            </a:r>
            <a:endParaRPr lang="en-US" sz="14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1475" y="2101128"/>
            <a:ext cx="8189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Consultancy on the </a:t>
            </a:r>
            <a:r>
              <a:rPr lang="en-GB" sz="1800" u="sng" dirty="0" smtClean="0">
                <a:solidFill>
                  <a:srgbClr val="000000"/>
                </a:solidFill>
                <a:latin typeface="Arial"/>
              </a:rPr>
              <a:t>22nd </a:t>
            </a:r>
            <a:r>
              <a:rPr lang="en-GB" sz="1800" u="sng" dirty="0">
                <a:solidFill>
                  <a:srgbClr val="000000"/>
                </a:solidFill>
                <a:latin typeface="Arial"/>
              </a:rPr>
              <a:t>Annual Meeting </a:t>
            </a:r>
            <a:endParaRPr lang="id-ID" sz="1800" u="sng" dirty="0" smtClean="0">
              <a:solidFill>
                <a:srgbClr val="000000"/>
              </a:solidFill>
              <a:latin typeface="Arial"/>
            </a:endParaRPr>
          </a:p>
          <a:p>
            <a:pPr algn="r"/>
            <a:r>
              <a:rPr lang="en-GB" sz="1800" u="sng" dirty="0" smtClean="0">
                <a:solidFill>
                  <a:srgbClr val="000000"/>
                </a:solidFill>
                <a:latin typeface="Arial"/>
              </a:rPr>
              <a:t>of RE-SSN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1800" u="sng" dirty="0" smtClean="0">
                <a:solidFill>
                  <a:srgbClr val="000000"/>
                </a:solidFill>
                <a:latin typeface="Arial"/>
              </a:rPr>
              <a:t>27 </a:t>
            </a:r>
            <a:r>
              <a:rPr lang="en-GB" sz="1800" u="sng" dirty="0">
                <a:solidFill>
                  <a:srgbClr val="000000"/>
                </a:solidFill>
                <a:latin typeface="Arial"/>
              </a:rPr>
              <a:t>March 2015, </a:t>
            </a:r>
            <a:r>
              <a:rPr lang="en-GB" sz="1800" u="sng" dirty="0" smtClean="0">
                <a:solidFill>
                  <a:srgbClr val="000000"/>
                </a:solidFill>
                <a:latin typeface="Arial"/>
              </a:rPr>
              <a:t>Yangon</a:t>
            </a:r>
            <a:endParaRPr lang="en-US" sz="1200" u="sng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61474" y="2101128"/>
            <a:ext cx="8189494" cy="206981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61475" y="4341064"/>
            <a:ext cx="8189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Consultancy + Networking Dinner </a:t>
            </a:r>
          </a:p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on the 19th Annual Meeting of </a:t>
            </a:r>
          </a:p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EE&amp;C SSN 24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April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2015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, Kuala Lumpur</a:t>
            </a:r>
            <a:endParaRPr lang="en-US" sz="1800" u="sng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61474" y="4341064"/>
            <a:ext cx="8189494" cy="206981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05211" y="5241332"/>
            <a:ext cx="483591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</a:rPr>
              <a:t>: </a:t>
            </a:r>
            <a:r>
              <a:rPr lang="id-ID" sz="1400" b="0" dirty="0" smtClean="0">
                <a:solidFill>
                  <a:srgbClr val="000000"/>
                </a:solidFill>
              </a:rPr>
              <a:t>I</a:t>
            </a:r>
            <a:r>
              <a:rPr lang="id-ID" sz="1400" b="0" dirty="0" smtClean="0">
                <a:solidFill>
                  <a:srgbClr val="000000"/>
                </a:solidFill>
                <a:latin typeface="Arial"/>
              </a:rPr>
              <a:t>mplementation </a:t>
            </a:r>
            <a:r>
              <a:rPr lang="id-ID" sz="1400" b="0" dirty="0">
                <a:solidFill>
                  <a:srgbClr val="000000"/>
                </a:solidFill>
                <a:latin typeface="Arial"/>
              </a:rPr>
              <a:t>of ASEAN RESP and feedback for future phase to include </a:t>
            </a:r>
            <a:r>
              <a:rPr lang="id-ID" sz="1400" b="0" dirty="0" smtClean="0">
                <a:solidFill>
                  <a:srgbClr val="000000"/>
                </a:solidFill>
                <a:latin typeface="Arial"/>
              </a:rPr>
              <a:t>EE&amp;C</a:t>
            </a:r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 </a:t>
            </a:r>
            <a:endParaRPr lang="en-US" sz="1400" b="0" dirty="0">
              <a:solidFill>
                <a:srgbClr val="000000"/>
              </a:solidFill>
              <a:latin typeface="Arial"/>
            </a:endParaRPr>
          </a:p>
          <a:p>
            <a:r>
              <a:rPr lang="id-ID" sz="1400" dirty="0" smtClean="0">
                <a:solidFill>
                  <a:srgbClr val="000000"/>
                </a:solidFill>
              </a:rPr>
              <a:t>Attendees</a:t>
            </a:r>
            <a:r>
              <a:rPr lang="en-US" sz="1400" b="0" dirty="0" smtClean="0">
                <a:solidFill>
                  <a:srgbClr val="000000"/>
                </a:solidFill>
              </a:rPr>
              <a:t>: </a:t>
            </a:r>
            <a:r>
              <a:rPr lang="id-ID" sz="1400" b="0" dirty="0" smtClean="0">
                <a:solidFill>
                  <a:srgbClr val="000000"/>
                </a:solidFill>
              </a:rPr>
              <a:t>Focal Points of ten ASEAN Member States; ACE, GIZ headquarter and RESP team, international and regional consultants</a:t>
            </a:r>
            <a:endParaRPr lang="en-US" sz="1400" b="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98" y="2125975"/>
            <a:ext cx="3221572" cy="20320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98" y="4378790"/>
            <a:ext cx="3384890" cy="19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06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Accomplishment in 2013 – 2015: </a:t>
            </a:r>
            <a:r>
              <a:rPr lang="en-GB" sz="1800" u="sng" dirty="0" smtClean="0"/>
              <a:t>FGDs and Workshops</a:t>
            </a:r>
            <a:endParaRPr lang="en-GB" sz="1800" u="sn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Type presentation title here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528034" y="4274114"/>
            <a:ext cx="8340615" cy="225652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61618" y="4357653"/>
            <a:ext cx="57983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S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olar PV Technical Guidelines for </a:t>
            </a:r>
          </a:p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Indonesian Bankers,</a:t>
            </a:r>
          </a:p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u="sng" dirty="0" err="1" smtClean="0">
                <a:solidFill>
                  <a:srgbClr val="000000"/>
                </a:solidFill>
                <a:latin typeface="Arial"/>
              </a:rPr>
              <a:t>Bangk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a, Indonesia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9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-1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1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June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2015</a:t>
            </a:r>
            <a:endParaRPr lang="en-US" sz="1800" u="sng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64387" y="5576532"/>
            <a:ext cx="4723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</a:rPr>
              <a:t>: Technology and Design, Plant Performance, Project Contracts and </a:t>
            </a:r>
            <a:r>
              <a:rPr lang="en-US" sz="1400" b="0" dirty="0" smtClean="0">
                <a:solidFill>
                  <a:srgbClr val="000000"/>
                </a:solidFill>
              </a:rPr>
              <a:t>cost</a:t>
            </a:r>
            <a:r>
              <a:rPr lang="id-ID" sz="1400" b="0" dirty="0" smtClean="0">
                <a:solidFill>
                  <a:srgbClr val="000000"/>
                </a:solidFill>
              </a:rPr>
              <a:t> + field visit to Belinyu Solar Farming</a:t>
            </a:r>
            <a:endParaRPr lang="en-US" sz="1400" b="0" dirty="0">
              <a:solidFill>
                <a:srgbClr val="000000"/>
              </a:solidFill>
            </a:endParaRPr>
          </a:p>
          <a:p>
            <a:r>
              <a:rPr lang="en-US" sz="1400" dirty="0" smtClean="0">
                <a:solidFill>
                  <a:srgbClr val="000000"/>
                </a:solidFill>
              </a:rPr>
              <a:t>Technology </a:t>
            </a:r>
            <a:r>
              <a:rPr lang="en-US" sz="1400" dirty="0">
                <a:solidFill>
                  <a:srgbClr val="000000"/>
                </a:solidFill>
              </a:rPr>
              <a:t>discussed</a:t>
            </a:r>
            <a:r>
              <a:rPr lang="en-US" sz="1400" b="0" dirty="0">
                <a:solidFill>
                  <a:srgbClr val="000000"/>
                </a:solidFill>
              </a:rPr>
              <a:t>: </a:t>
            </a:r>
            <a:r>
              <a:rPr lang="en-US" sz="1400" b="0" dirty="0" smtClean="0">
                <a:solidFill>
                  <a:srgbClr val="000000"/>
                </a:solidFill>
              </a:rPr>
              <a:t>S</a:t>
            </a:r>
            <a:r>
              <a:rPr lang="id-ID" sz="1400" b="0" dirty="0" smtClean="0">
                <a:solidFill>
                  <a:srgbClr val="000000"/>
                </a:solidFill>
              </a:rPr>
              <a:t>olar PV</a:t>
            </a:r>
            <a:endParaRPr lang="en-US" sz="1400" b="0" dirty="0">
              <a:solidFill>
                <a:srgbClr val="00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4" y="4320739"/>
            <a:ext cx="3936353" cy="218588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40521" y="2067903"/>
            <a:ext cx="8189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Call for Proposal - In Depth Consultancy </a:t>
            </a:r>
          </a:p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Siemens Smart Grid Compass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May 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2015</a:t>
            </a:r>
            <a:endParaRPr lang="en-US" sz="1800" u="sng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7253" y="2067903"/>
            <a:ext cx="8189494" cy="206981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34" y="2082654"/>
            <a:ext cx="3552116" cy="199686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240485" y="2752727"/>
            <a:ext cx="47094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  <a:latin typeface="Arial"/>
              </a:rPr>
              <a:t>: </a:t>
            </a:r>
            <a:r>
              <a:rPr lang="id-ID" sz="1400" b="0" dirty="0" smtClean="0">
                <a:solidFill>
                  <a:srgbClr val="000000"/>
                </a:solidFill>
                <a:latin typeface="Arial"/>
              </a:rPr>
              <a:t>Call for proposal to HAPUA members of 10 ASMs and selection process</a:t>
            </a:r>
          </a:p>
          <a:p>
            <a:r>
              <a:rPr lang="id-ID" sz="1400" dirty="0" smtClean="0">
                <a:solidFill>
                  <a:srgbClr val="000000"/>
                </a:solidFill>
                <a:latin typeface="Arial"/>
              </a:rPr>
              <a:t>Winner:</a:t>
            </a:r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id-ID" sz="1400" b="0" dirty="0" smtClean="0">
                <a:solidFill>
                  <a:srgbClr val="000000"/>
                </a:solidFill>
                <a:latin typeface="Arial"/>
              </a:rPr>
              <a:t>PT PLN Persero Tbk- Indonesia. The five day in-depth consultancy workshop will be held in Jakarta September 2015, the lesson learned will be disseminate to ASM in the later phase</a:t>
            </a:r>
            <a:endParaRPr lang="en-US" sz="1400" b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07945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221" y="1265199"/>
            <a:ext cx="7776000" cy="617928"/>
          </a:xfrm>
        </p:spPr>
        <p:txBody>
          <a:bodyPr/>
          <a:lstStyle/>
          <a:p>
            <a:r>
              <a:rPr lang="en-GB" dirty="0" smtClean="0"/>
              <a:t>Accomplishment in 2013 – 2015: </a:t>
            </a:r>
            <a:r>
              <a:rPr lang="en-GB" sz="1800" u="sng" dirty="0" smtClean="0"/>
              <a:t>FGDs and Workshops</a:t>
            </a:r>
            <a:endParaRPr lang="en-GB" sz="1800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15" name="Rectangle 14"/>
          <p:cNvSpPr/>
          <p:nvPr/>
        </p:nvSpPr>
        <p:spPr>
          <a:xfrm>
            <a:off x="4153185" y="2986109"/>
            <a:ext cx="491831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  <a:latin typeface="Arial"/>
              </a:rPr>
              <a:t>: </a:t>
            </a:r>
            <a:r>
              <a:rPr lang="id-ID" sz="1400" b="0" dirty="0" smtClean="0">
                <a:solidFill>
                  <a:srgbClr val="000000"/>
                </a:solidFill>
                <a:latin typeface="Arial"/>
              </a:rPr>
              <a:t>Intensive collaborative work to formulate the Fourth ASEAN Energy Outlook 2016-2020</a:t>
            </a:r>
          </a:p>
          <a:p>
            <a:r>
              <a:rPr lang="id-ID" sz="1400" dirty="0" smtClean="0">
                <a:solidFill>
                  <a:srgbClr val="000000"/>
                </a:solidFill>
                <a:latin typeface="Arial"/>
              </a:rPr>
              <a:t>Attendees:</a:t>
            </a:r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id-ID" sz="1400" b="0" dirty="0" smtClean="0">
                <a:solidFill>
                  <a:srgbClr val="000000"/>
                </a:solidFill>
                <a:latin typeface="Arial"/>
              </a:rPr>
              <a:t>Focal Points of the ASEAN Regional Energy Planning and Policy Sub Sector Network; ACE: International Consultants (FI)</a:t>
            </a:r>
            <a:endParaRPr lang="en-US" sz="1400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7253" y="2205738"/>
            <a:ext cx="8189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ASEAN Energy Outlook Working Group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</a:p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First Workshop 10-13 Feb 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201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5</a:t>
            </a:r>
            <a:endParaRPr lang="en-US" sz="1800" u="sng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8160" y="1839828"/>
            <a:ext cx="8189494" cy="225652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0896" y="4251045"/>
            <a:ext cx="8160072" cy="232995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37614" y="5469326"/>
            <a:ext cx="4723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</a:rPr>
              <a:t>: Technology and Design, Plant Performance, Project Contracts and </a:t>
            </a:r>
            <a:r>
              <a:rPr lang="en-US" sz="1400" b="0" dirty="0" smtClean="0">
                <a:solidFill>
                  <a:srgbClr val="000000"/>
                </a:solidFill>
              </a:rPr>
              <a:t>cost</a:t>
            </a:r>
            <a:r>
              <a:rPr lang="id-ID" sz="1400" b="0" dirty="0" smtClean="0">
                <a:solidFill>
                  <a:srgbClr val="000000"/>
                </a:solidFill>
              </a:rPr>
              <a:t> + field visit to Belinyu Solar Farming</a:t>
            </a:r>
            <a:endParaRPr lang="en-US" sz="1400" b="0" dirty="0">
              <a:solidFill>
                <a:srgbClr val="000000"/>
              </a:solidFill>
            </a:endParaRPr>
          </a:p>
          <a:p>
            <a:r>
              <a:rPr lang="en-US" sz="1400" dirty="0" smtClean="0">
                <a:solidFill>
                  <a:srgbClr val="000000"/>
                </a:solidFill>
              </a:rPr>
              <a:t>Technology </a:t>
            </a:r>
            <a:r>
              <a:rPr lang="en-US" sz="1400" dirty="0">
                <a:solidFill>
                  <a:srgbClr val="000000"/>
                </a:solidFill>
              </a:rPr>
              <a:t>discussed</a:t>
            </a:r>
            <a:r>
              <a:rPr lang="en-US" sz="1400" b="0" dirty="0">
                <a:solidFill>
                  <a:srgbClr val="000000"/>
                </a:solidFill>
              </a:rPr>
              <a:t>: </a:t>
            </a:r>
            <a:r>
              <a:rPr lang="en-US" sz="1400" b="0" dirty="0" smtClean="0">
                <a:solidFill>
                  <a:srgbClr val="000000"/>
                </a:solidFill>
              </a:rPr>
              <a:t>S</a:t>
            </a:r>
            <a:r>
              <a:rPr lang="id-ID" sz="1400" b="0" dirty="0" smtClean="0">
                <a:solidFill>
                  <a:srgbClr val="000000"/>
                </a:solidFill>
              </a:rPr>
              <a:t>olar PV</a:t>
            </a:r>
            <a:endParaRPr lang="en-US" sz="1400" b="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55" y="4309593"/>
            <a:ext cx="2888281" cy="22078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96" y="1896014"/>
            <a:ext cx="3346718" cy="215313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1664" y="4406077"/>
            <a:ext cx="8189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ASEAN Energy Outlook Working Group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</a:p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Second Workshop 11-13 May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201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5</a:t>
            </a:r>
            <a:endParaRPr lang="en-US" sz="1800" u="sng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248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Upcoming event</a:t>
            </a:r>
            <a:r>
              <a:rPr lang="en-GB" dirty="0" smtClean="0"/>
              <a:t> </a:t>
            </a:r>
            <a:r>
              <a:rPr lang="en-GB" dirty="0" smtClean="0"/>
              <a:t>2015: </a:t>
            </a:r>
            <a:r>
              <a:rPr lang="en-GB" sz="1800" u="sng" dirty="0" smtClean="0"/>
              <a:t>FGDs and Workshops</a:t>
            </a:r>
            <a:endParaRPr lang="en-GB" sz="1800" u="sn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Type presentation title here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29/07/2015</a:t>
            </a:fld>
            <a:endParaRPr lang="de-DE"/>
          </a:p>
        </p:txBody>
      </p:sp>
      <p:sp>
        <p:nvSpPr>
          <p:cNvPr id="17" name="Rectangle 16"/>
          <p:cNvSpPr/>
          <p:nvPr/>
        </p:nvSpPr>
        <p:spPr>
          <a:xfrm>
            <a:off x="561474" y="2101128"/>
            <a:ext cx="8189494" cy="414512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98370" y="2271246"/>
            <a:ext cx="785259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/>
              </a:rPr>
              <a:t>S</a:t>
            </a:r>
            <a:r>
              <a:rPr lang="id-ID" sz="2400" dirty="0" smtClean="0">
                <a:solidFill>
                  <a:srgbClr val="000000"/>
                </a:solidFill>
                <a:latin typeface="Arial"/>
              </a:rPr>
              <a:t>olar PV Technical Guidelines </a:t>
            </a:r>
            <a:r>
              <a:rPr lang="id-ID" sz="2400" dirty="0" smtClean="0">
                <a:solidFill>
                  <a:srgbClr val="000000"/>
                </a:solidFill>
                <a:latin typeface="Arial"/>
              </a:rPr>
              <a:t>for Malaysian Bankers </a:t>
            </a:r>
            <a:r>
              <a:rPr lang="id-ID" sz="2400" dirty="0" smtClean="0">
                <a:solidFill>
                  <a:srgbClr val="000000"/>
                </a:solidFill>
                <a:latin typeface="Arial"/>
              </a:rPr>
              <a:t>Kuala Lumpur 29-30 Sep</a:t>
            </a:r>
            <a:r>
              <a:rPr lang="en-US" sz="2400" dirty="0" smtClean="0">
                <a:solidFill>
                  <a:srgbClr val="000000"/>
                </a:solidFill>
                <a:latin typeface="Arial"/>
              </a:rPr>
              <a:t> 2015</a:t>
            </a:r>
            <a:r>
              <a:rPr lang="id-ID" sz="2400" dirty="0" smtClean="0">
                <a:solidFill>
                  <a:srgbClr val="000000"/>
                </a:solidFill>
                <a:latin typeface="Arial"/>
              </a:rPr>
              <a:t> (tbc);</a:t>
            </a:r>
          </a:p>
          <a:p>
            <a:r>
              <a:rPr lang="id-ID" sz="2400" dirty="0" smtClean="0">
                <a:solidFill>
                  <a:srgbClr val="000000"/>
                </a:solidFill>
                <a:latin typeface="Arial"/>
              </a:rPr>
              <a:t>RE Permit Procedures Regional Workshop in Vietnam (November – tbc)</a:t>
            </a:r>
          </a:p>
          <a:p>
            <a:r>
              <a:rPr lang="id-ID" sz="2400" dirty="0" smtClean="0">
                <a:solidFill>
                  <a:srgbClr val="000000"/>
                </a:solidFill>
                <a:latin typeface="Arial"/>
              </a:rPr>
              <a:t>Grid Code Regional Workshop</a:t>
            </a:r>
          </a:p>
          <a:p>
            <a:r>
              <a:rPr lang="id-ID" sz="2400" dirty="0" smtClean="0">
                <a:solidFill>
                  <a:srgbClr val="000000"/>
                </a:solidFill>
                <a:latin typeface="Arial"/>
              </a:rPr>
              <a:t>Training for Trainors in RE</a:t>
            </a:r>
          </a:p>
          <a:p>
            <a:r>
              <a:rPr lang="id-ID" sz="2400" dirty="0" smtClean="0">
                <a:solidFill>
                  <a:srgbClr val="000000"/>
                </a:solidFill>
                <a:latin typeface="Arial"/>
              </a:rPr>
              <a:t>LCOE</a:t>
            </a:r>
            <a:r>
              <a:rPr lang="id-ID" sz="2400" dirty="0">
                <a:solidFill>
                  <a:srgbClr val="000000"/>
                </a:solidFill>
                <a:latin typeface="Arial"/>
              </a:rPr>
              <a:t> </a:t>
            </a:r>
            <a:r>
              <a:rPr lang="id-ID" sz="2400" dirty="0" smtClean="0">
                <a:solidFill>
                  <a:srgbClr val="000000"/>
                </a:solidFill>
                <a:latin typeface="Arial"/>
              </a:rPr>
              <a:t>Study</a:t>
            </a:r>
          </a:p>
          <a:p>
            <a:r>
              <a:rPr lang="id-ID" sz="2400" dirty="0" smtClean="0">
                <a:solidFill>
                  <a:srgbClr val="000000"/>
                </a:solidFill>
                <a:latin typeface="Arial"/>
              </a:rPr>
              <a:t>Swifting the Electricity Subsidy exchange forum</a:t>
            </a:r>
            <a:endParaRPr lang="id-ID" sz="2400" dirty="0">
              <a:solidFill>
                <a:srgbClr val="000000"/>
              </a:solidFill>
              <a:latin typeface="Arial"/>
            </a:endParaRPr>
          </a:p>
          <a:p>
            <a:endParaRPr lang="id-ID" sz="2400" dirty="0" smtClean="0">
              <a:solidFill>
                <a:srgbClr val="000000"/>
              </a:solidFill>
              <a:latin typeface="Arial"/>
            </a:endParaRPr>
          </a:p>
          <a:p>
            <a:endParaRPr lang="id-ID" sz="2400" dirty="0" smtClean="0">
              <a:solidFill>
                <a:srgbClr val="000000"/>
              </a:solidFill>
              <a:latin typeface="Arial"/>
            </a:endParaRPr>
          </a:p>
          <a:p>
            <a:endParaRPr lang="id-ID" sz="1800" u="sng" dirty="0">
              <a:solidFill>
                <a:srgbClr val="000000"/>
              </a:solidFill>
              <a:latin typeface="Arial"/>
            </a:endParaRPr>
          </a:p>
          <a:p>
            <a:endParaRPr lang="en-US" sz="1800" u="sng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3849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F47EC15-2025-4DCE-9805-043B0388C668}" type="datetime1">
              <a:rPr lang="en-GB" smtClean="0">
                <a:solidFill>
                  <a:srgbClr val="6E6452"/>
                </a:solidFill>
              </a:rPr>
              <a:pPr/>
              <a:t>29/07/2015</a:t>
            </a:fld>
            <a:endParaRPr lang="de-DE" dirty="0" smtClean="0">
              <a:solidFill>
                <a:srgbClr val="6E6452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6767388"/>
              </p:ext>
            </p:extLst>
          </p:nvPr>
        </p:nvGraphicFramePr>
        <p:xfrm>
          <a:off x="557235" y="1938629"/>
          <a:ext cx="8297205" cy="4628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 bwMode="auto">
          <a:xfrm>
            <a:off x="557235" y="1417320"/>
            <a:ext cx="7234242" cy="57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/>
            </a:pPr>
            <a:r>
              <a:rPr lang="id-ID" sz="2400" dirty="0" smtClean="0">
                <a:solidFill>
                  <a:srgbClr val="C00000"/>
                </a:solidFill>
              </a:rPr>
              <a:t>Pla</a:t>
            </a:r>
            <a:r>
              <a:rPr lang="de-DE" sz="2400" dirty="0" smtClean="0">
                <a:solidFill>
                  <a:srgbClr val="C00000"/>
                </a:solidFill>
              </a:rPr>
              <a:t>n</a:t>
            </a:r>
            <a:r>
              <a:rPr lang="id-ID" sz="2400" dirty="0" smtClean="0">
                <a:solidFill>
                  <a:srgbClr val="C00000"/>
                </a:solidFill>
              </a:rPr>
              <a:t>ning Process for the New Phase: July 2016</a:t>
            </a:r>
            <a:endParaRPr lang="de-DE" sz="1800" b="0" dirty="0" smtClean="0">
              <a:solidFill>
                <a:srgbClr val="C00000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/>
            </a:pPr>
            <a:endParaRPr lang="de-D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4449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778-1684-4820-AE01-A6CF65E48D70}" type="datetime1">
              <a:rPr lang="de-DE" smtClean="0"/>
              <a:pPr/>
              <a:t>29.07.2015</a:t>
            </a:fld>
            <a:endParaRPr lang="de-DE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31477"/>
            <a:ext cx="9144001" cy="52709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38648" y="1596979"/>
            <a:ext cx="6017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i="1" dirty="0" smtClean="0">
                <a:solidFill>
                  <a:srgbClr val="FFFFFF"/>
                </a:solidFill>
              </a:rPr>
              <a:t>Thank you for your </a:t>
            </a:r>
            <a:r>
              <a:rPr lang="id-ID" sz="2800" i="1" dirty="0" smtClean="0">
                <a:solidFill>
                  <a:srgbClr val="FFFFFF"/>
                </a:solidFill>
              </a:rPr>
              <a:t>kind attention</a:t>
            </a:r>
            <a:endParaRPr lang="id-ID" sz="2800" i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7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778-1684-4820-AE01-A6CF65E48D70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539364" y="2035235"/>
            <a:ext cx="8089484" cy="42754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80F0F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d-ID" sz="2800" b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data &amp; objectives</a:t>
            </a: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80F0F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d-ID" sz="2800" b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ASEAN-RESP 14 working areas</a:t>
            </a: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80F0F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d-ID" sz="2800" b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 Scoping Mission – March &amp; April 2015</a:t>
            </a: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80F0F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d-ID" sz="2800" b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 Activities </a:t>
            </a:r>
          </a:p>
          <a:p>
            <a:pPr marL="901700" lvl="1" indent="-36353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80F0F"/>
              </a:buClr>
              <a:buFont typeface="Wingdings" panose="05000000000000000000" pitchFamily="2" charset="2"/>
              <a:buChar char="§"/>
              <a:defRPr/>
            </a:pPr>
            <a:r>
              <a:rPr lang="id-ID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</a:t>
            </a:r>
            <a:r>
              <a:rPr lang="id-ID" sz="2800" b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within the ASEAN RE sector</a:t>
            </a:r>
          </a:p>
          <a:p>
            <a:pPr marL="901700" lvl="1" indent="-36353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80F0F"/>
              </a:buClr>
              <a:buFont typeface="Wingdings" panose="05000000000000000000" pitchFamily="2" charset="2"/>
              <a:buChar char="§"/>
              <a:defRPr/>
            </a:pPr>
            <a:r>
              <a:rPr lang="id-ID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lang="id-ID" sz="2800" b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d-ID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advice </a:t>
            </a:r>
            <a:r>
              <a:rPr lang="id-ID" sz="2800" b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RE</a:t>
            </a:r>
          </a:p>
          <a:p>
            <a:pPr marL="901700" lvl="1" indent="-36353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80F0F"/>
              </a:buClr>
              <a:buFont typeface="Wingdings" panose="05000000000000000000" pitchFamily="2" charset="2"/>
              <a:buChar char="§"/>
              <a:defRPr/>
            </a:pPr>
            <a:r>
              <a:rPr lang="id-ID" sz="2800" b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 transfer and </a:t>
            </a:r>
            <a:r>
              <a:rPr lang="id-ID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 </a:t>
            </a:r>
            <a:r>
              <a:rPr lang="id-ID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</a:t>
            </a:r>
            <a:endParaRPr lang="id-ID" sz="2800" b="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80F0F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d-ID" sz="2800" b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Upcoming activities up to June 2016</a:t>
            </a:r>
          </a:p>
          <a:p>
            <a:pPr marL="901700" marR="0" lvl="1" indent="-3635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C80F0F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id-ID" sz="280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1700" marR="0" lvl="1" indent="-363538" algn="l" defTabSz="914400" rtl="0" eaLnBrk="1" fontAlgn="auto" latinLnBrk="0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C80F0F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lang="id-ID" sz="2800" b="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9364" y="1056699"/>
            <a:ext cx="8341695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6E6452"/>
                </a:solidFill>
                <a:latin typeface="Cambria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id-ID" sz="2800" kern="0" dirty="0" smtClean="0">
                <a:solidFill>
                  <a:srgbClr val="C00000"/>
                </a:solidFill>
                <a:latin typeface="+mj-lt"/>
              </a:rPr>
              <a:t>Content</a:t>
            </a:r>
            <a:endParaRPr lang="en-GB" sz="2800" b="0" kern="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495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017" y="1147010"/>
            <a:ext cx="8843983" cy="4848484"/>
          </a:xfrm>
        </p:spPr>
        <p:txBody>
          <a:bodyPr/>
          <a:lstStyle/>
          <a:p>
            <a:pPr marL="0" indent="0">
              <a:spcAft>
                <a:spcPts val="200"/>
              </a:spcAft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Project Name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: </a:t>
            </a:r>
          </a:p>
          <a:p>
            <a:pPr marL="342900" indent="-342900">
              <a:spcAft>
                <a:spcPts val="200"/>
              </a:spcAft>
              <a:buFont typeface="Wingdings" pitchFamily="2" charset="2"/>
              <a:buChar char="§"/>
            </a:pP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Renewable Energy Support Programme for ASEAN (ASEAN-RESP)</a:t>
            </a:r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spcAft>
                <a:spcPts val="200"/>
              </a:spcAft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Partners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: </a:t>
            </a:r>
          </a:p>
          <a:p>
            <a:pPr marL="342900" indent="-342900">
              <a:spcAft>
                <a:spcPts val="200"/>
              </a:spcAft>
              <a:buFont typeface="Wingdings" pitchFamily="2" charset="2"/>
              <a:buChar char="§"/>
            </a:pP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ASEAN Cent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re</a:t>
            </a: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 for Energy (ACE)</a:t>
            </a:r>
            <a:endParaRPr lang="en-US" sz="2400" dirty="0" smtClean="0">
              <a:solidFill>
                <a:schemeClr val="tx1"/>
              </a:solidFill>
              <a:latin typeface="+mj-lt"/>
            </a:endParaRPr>
          </a:p>
          <a:p>
            <a:pPr marL="342900" indent="-342900">
              <a:spcAft>
                <a:spcPts val="200"/>
              </a:spcAft>
              <a:buFont typeface="Wingdings" pitchFamily="2" charset="2"/>
              <a:buChar char="§"/>
            </a:pPr>
            <a:r>
              <a:rPr lang="id-ID" sz="2400" dirty="0">
                <a:solidFill>
                  <a:schemeClr val="tx1"/>
                </a:solidFill>
                <a:latin typeface="+mj-lt"/>
              </a:rPr>
              <a:t>Line ministries and stakeholders in 10 ASEAN Member States (RE-SSN Focal Points)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  <a:p>
            <a:pPr marL="342900" indent="-342900">
              <a:spcAft>
                <a:spcPts val="200"/>
              </a:spcAft>
              <a:buFont typeface="Wingdings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+mj-lt"/>
              </a:rPr>
              <a:t>H</a:t>
            </a: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eads of ASEAN Power Utilities/Authorities (HAPUA)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GB" sz="2400" b="1" dirty="0" smtClean="0">
                <a:solidFill>
                  <a:schemeClr val="tx1"/>
                </a:solidFill>
                <a:latin typeface="+mj-lt"/>
              </a:rPr>
              <a:t>Duration</a:t>
            </a:r>
            <a:r>
              <a:rPr lang="en-GB" sz="2400" dirty="0" smtClean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342900" indent="-342900">
              <a:spcAft>
                <a:spcPts val="200"/>
              </a:spcAft>
              <a:buFont typeface="Wingdings" pitchFamily="2" charset="2"/>
              <a:buChar char="§"/>
            </a:pP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September </a:t>
            </a:r>
            <a:r>
              <a:rPr lang="en-GB" sz="2400" dirty="0" smtClean="0">
                <a:solidFill>
                  <a:schemeClr val="tx1"/>
                </a:solidFill>
                <a:latin typeface="+mj-lt"/>
              </a:rPr>
              <a:t>20</a:t>
            </a: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13</a:t>
            </a:r>
            <a:r>
              <a:rPr lang="en-GB" sz="2400" dirty="0" smtClean="0">
                <a:solidFill>
                  <a:schemeClr val="tx1"/>
                </a:solidFill>
                <a:latin typeface="+mj-lt"/>
              </a:rPr>
              <a:t> – J</a:t>
            </a: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une</a:t>
            </a:r>
            <a:r>
              <a:rPr lang="en-GB" sz="2400" dirty="0" smtClean="0">
                <a:solidFill>
                  <a:schemeClr val="tx1"/>
                </a:solidFill>
                <a:latin typeface="+mj-lt"/>
              </a:rPr>
              <a:t> 201</a:t>
            </a: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6</a:t>
            </a:r>
            <a:endParaRPr lang="en-GB" sz="2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spcAft>
                <a:spcPts val="200"/>
              </a:spcAft>
              <a:buNone/>
            </a:pPr>
            <a:r>
              <a:rPr lang="en-GB" sz="2400" b="1" dirty="0" smtClean="0">
                <a:solidFill>
                  <a:schemeClr val="tx1"/>
                </a:solidFill>
                <a:latin typeface="+mj-lt"/>
              </a:rPr>
              <a:t>Funding</a:t>
            </a:r>
            <a:r>
              <a:rPr lang="en-GB" sz="2400" dirty="0" smtClean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342900" indent="-342900">
              <a:spcAft>
                <a:spcPts val="200"/>
              </a:spcAft>
              <a:buFont typeface="Wingdings" pitchFamily="2" charset="2"/>
              <a:buChar char="§"/>
            </a:pP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Federal Ministry for Economic Cooperation and Development (BMZ)</a:t>
            </a:r>
            <a:endParaRPr lang="en-US" sz="2400" dirty="0" smtClean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778-1684-4820-AE01-A6CF65E48D70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91632" y="634518"/>
            <a:ext cx="8341695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6E6452"/>
                </a:solidFill>
                <a:latin typeface="Cambria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id-ID" b="0" kern="0" dirty="0" smtClean="0">
                <a:solidFill>
                  <a:srgbClr val="C00000"/>
                </a:solidFill>
                <a:latin typeface="+mj-lt"/>
              </a:rPr>
              <a:t>Project Data</a:t>
            </a:r>
            <a:endParaRPr lang="en-GB" b="0" kern="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336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47" y="2894462"/>
            <a:ext cx="8897819" cy="3125769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To </a:t>
            </a: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strengthen </a:t>
            </a:r>
            <a:r>
              <a:rPr lang="id-ID" sz="2400" b="1" dirty="0" smtClean="0">
                <a:solidFill>
                  <a:schemeClr val="tx1"/>
                </a:solidFill>
                <a:latin typeface="+mj-lt"/>
              </a:rPr>
              <a:t>effective regional cooperation </a:t>
            </a: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on RE in the ASEAN</a:t>
            </a:r>
            <a:endParaRPr lang="en-US" sz="2400" dirty="0" smtClean="0">
              <a:solidFill>
                <a:schemeClr val="tx1"/>
              </a:solidFill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To </a:t>
            </a:r>
            <a:r>
              <a:rPr lang="id-ID" sz="2400" b="1" dirty="0" smtClean="0">
                <a:solidFill>
                  <a:schemeClr val="tx1"/>
                </a:solidFill>
                <a:latin typeface="+mj-lt"/>
              </a:rPr>
              <a:t>transfer knowledge </a:t>
            </a: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and experiences on renewable energy within the ASEAN region through </a:t>
            </a:r>
            <a:r>
              <a:rPr lang="id-ID" sz="2400" b="1" dirty="0" smtClean="0">
                <a:solidFill>
                  <a:schemeClr val="tx1"/>
                </a:solidFill>
                <a:latin typeface="+mj-lt"/>
              </a:rPr>
              <a:t>efficient networking</a:t>
            </a:r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+mj-lt"/>
              </a:rPr>
              <a:t>To </a:t>
            </a:r>
            <a:r>
              <a:rPr lang="id-ID" sz="2400" b="1" dirty="0" smtClean="0">
                <a:solidFill>
                  <a:schemeClr val="tx1"/>
                </a:solidFill>
                <a:latin typeface="+mj-lt"/>
              </a:rPr>
              <a:t>advise on technical and policy issues </a:t>
            </a: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regarding the deployment of RE in the ASEAN member states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To support the </a:t>
            </a:r>
            <a:r>
              <a:rPr lang="id-ID" sz="2400" b="1" dirty="0" smtClean="0">
                <a:solidFill>
                  <a:schemeClr val="tx1"/>
                </a:solidFill>
                <a:latin typeface="+mj-lt"/>
              </a:rPr>
              <a:t>implementation of the APAEC 2010-2015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778-1684-4820-AE01-A6CF65E48D70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51988" y="907655"/>
            <a:ext cx="8341695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6E6452"/>
                </a:solidFill>
                <a:latin typeface="Cambria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id-ID" kern="0" dirty="0" smtClean="0">
                <a:solidFill>
                  <a:srgbClr val="C00000"/>
                </a:solidFill>
                <a:latin typeface="+mj-lt"/>
              </a:rPr>
              <a:t>Objectives</a:t>
            </a:r>
            <a:r>
              <a:rPr lang="id-ID" b="0" kern="0" dirty="0" smtClean="0">
                <a:solidFill>
                  <a:srgbClr val="C00000"/>
                </a:solidFill>
                <a:latin typeface="+mj-lt"/>
              </a:rPr>
              <a:t>: Use of regional exchange</a:t>
            </a:r>
            <a:endParaRPr lang="en-GB" b="0" kern="0" dirty="0">
              <a:solidFill>
                <a:srgbClr val="C00000"/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51988" y="1370616"/>
            <a:ext cx="8640023" cy="1523846"/>
            <a:chOff x="468" y="91123"/>
            <a:chExt cx="8640023" cy="1523846"/>
          </a:xfrm>
        </p:grpSpPr>
        <p:sp>
          <p:nvSpPr>
            <p:cNvPr id="11" name="Rounded Rectangle 10"/>
            <p:cNvSpPr/>
            <p:nvPr/>
          </p:nvSpPr>
          <p:spPr>
            <a:xfrm>
              <a:off x="468" y="91123"/>
              <a:ext cx="8640023" cy="1523846"/>
            </a:xfrm>
            <a:prstGeom prst="roundRect">
              <a:avLst>
                <a:gd name="adj" fmla="val 10000"/>
              </a:avLst>
            </a:prstGeom>
            <a:solidFill>
              <a:srgbClr val="C0504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2" name="Rounded Rectangle 4"/>
            <p:cNvSpPr/>
            <p:nvPr/>
          </p:nvSpPr>
          <p:spPr>
            <a:xfrm>
              <a:off x="45100" y="97118"/>
              <a:ext cx="8550759" cy="143458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400" b="0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“</a:t>
              </a:r>
              <a:r>
                <a:rPr kumimoji="0" lang="en-GB" sz="2400" b="0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relevant actors in the ASEAN region use the regional </a:t>
              </a:r>
              <a:r>
                <a:rPr kumimoji="0" lang="id-ID" sz="2400" b="0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technical </a:t>
              </a:r>
              <a:r>
                <a:rPr kumimoji="0" lang="en-GB" sz="2400" b="0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and </a:t>
              </a:r>
              <a:r>
                <a:rPr kumimoji="0" lang="id-ID" sz="2400" b="0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policy </a:t>
              </a:r>
              <a:r>
                <a:rPr kumimoji="0" lang="en-GB" sz="2400" b="0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exchange to improve the framework conditions for renewable energies.</a:t>
              </a:r>
              <a:r>
                <a:rPr kumimoji="0" lang="id-ID" sz="2400" b="0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”</a:t>
              </a:r>
              <a:r>
                <a:rPr kumimoji="0" lang="en-GB" sz="2400" b="0" i="1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048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778-1684-4820-AE01-A6CF65E48D70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63646" y="720879"/>
            <a:ext cx="8341695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6E6452"/>
                </a:solidFill>
                <a:latin typeface="Cambria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id-ID" sz="2000" kern="0" dirty="0" smtClean="0">
                <a:solidFill>
                  <a:srgbClr val="C00000"/>
                </a:solidFill>
                <a:latin typeface="Arial"/>
              </a:rPr>
              <a:t>Activities: </a:t>
            </a:r>
            <a:r>
              <a:rPr lang="id-ID" sz="2000" b="0" kern="0" dirty="0" smtClean="0">
                <a:solidFill>
                  <a:srgbClr val="C00000"/>
                </a:solidFill>
                <a:latin typeface="Arial"/>
              </a:rPr>
              <a:t>ASEAN-RESP Focus and Working Areas</a:t>
            </a:r>
            <a:endParaRPr lang="en-GB" sz="2000" b="0" kern="0" dirty="0">
              <a:solidFill>
                <a:srgbClr val="C00000"/>
              </a:solidFill>
              <a:latin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545296" y="1284229"/>
            <a:ext cx="5617610" cy="5343333"/>
            <a:chOff x="4580589" y="895852"/>
            <a:chExt cx="4658172" cy="6055014"/>
          </a:xfrm>
        </p:grpSpPr>
        <p:sp>
          <p:nvSpPr>
            <p:cNvPr id="8" name="Rectangle 7"/>
            <p:cNvSpPr/>
            <p:nvPr/>
          </p:nvSpPr>
          <p:spPr>
            <a:xfrm>
              <a:off x="4580589" y="895852"/>
              <a:ext cx="4642495" cy="6055014"/>
            </a:xfrm>
            <a:prstGeom prst="rect">
              <a:avLst/>
            </a:prstGeom>
            <a:solidFill>
              <a:schemeClr val="accent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687619" y="3370337"/>
              <a:ext cx="1824038" cy="636116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4. ASEAN RE Development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687619" y="2634386"/>
              <a:ext cx="2019196" cy="614825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3. RE Lending Guideline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686451" y="1845224"/>
              <a:ext cx="2114761" cy="630902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cs typeface="Leelawadee" panose="020B0502040204020203" pitchFamily="34" charset="-34"/>
                </a:rPr>
                <a:t>2. RE Grid Integration Guideline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690321" y="1128137"/>
              <a:ext cx="2191537" cy="600573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1. ASEAN RE Policy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687619" y="4134635"/>
              <a:ext cx="2000147" cy="941863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5. Rural Electrification  Pilot Project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4687619" y="5176371"/>
              <a:ext cx="2152722" cy="916575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6. Recommendations on Permit Procedure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687619" y="6190706"/>
              <a:ext cx="2140052" cy="601900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7. ASEAN RE Business Directory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858941" y="1660915"/>
              <a:ext cx="2247776" cy="1271074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9. RE Tech</a:t>
              </a:r>
              <a:r>
                <a:rPr kumimoji="0" lang="id-ID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Assessment </a:t>
              </a:r>
              <a:r>
                <a:rPr kumimoji="0" lang="id-ID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&amp;</a:t>
              </a: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Associated Cost Analysis (LCOE)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827671" y="3026673"/>
              <a:ext cx="2299023" cy="925277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10. Technical Standards for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PV Hybrid Systems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7046379" y="986888"/>
              <a:ext cx="1824038" cy="563134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8. RE Permit Procedure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858941" y="4728039"/>
              <a:ext cx="2379820" cy="701160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12. Business Model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for Rural Electrification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898070" y="5511853"/>
              <a:ext cx="2031005" cy="609596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13. ASEAN RE Training Institutions</a:t>
              </a: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881858" y="6190745"/>
              <a:ext cx="2031005" cy="589953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14. ASEAN Energy Outlook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901836" y="4010990"/>
              <a:ext cx="2067050" cy="609596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11. RE Information Dissemination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27170" y="1287292"/>
            <a:ext cx="3348507" cy="5340270"/>
            <a:chOff x="301885" y="1296896"/>
            <a:chExt cx="3363933" cy="5567928"/>
          </a:xfrm>
        </p:grpSpPr>
        <p:sp>
          <p:nvSpPr>
            <p:cNvPr id="24" name="Rectangle 23"/>
            <p:cNvSpPr/>
            <p:nvPr/>
          </p:nvSpPr>
          <p:spPr>
            <a:xfrm>
              <a:off x="301885" y="1296896"/>
              <a:ext cx="3363933" cy="5567928"/>
            </a:xfrm>
            <a:prstGeom prst="rect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75329" y="2276615"/>
              <a:ext cx="3092785" cy="6858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</a:rPr>
                <a:t>Financing </a:t>
              </a:r>
              <a:r>
                <a:rPr lang="id-ID" sz="1800" dirty="0">
                  <a:solidFill>
                    <a:schemeClr val="bg1"/>
                  </a:solidFill>
                </a:rPr>
                <a:t>&amp;</a:t>
              </a:r>
              <a:r>
                <a:rPr lang="en-US" sz="1800" b="1" dirty="0" smtClean="0">
                  <a:solidFill>
                    <a:schemeClr val="bg1"/>
                  </a:solidFill>
                </a:rPr>
                <a:t> Bankability of </a:t>
              </a:r>
              <a:r>
                <a:rPr lang="id-ID" sz="1800" b="1" dirty="0" smtClean="0">
                  <a:solidFill>
                    <a:schemeClr val="bg1"/>
                  </a:solidFill>
                </a:rPr>
                <a:t>  </a:t>
              </a:r>
              <a:r>
                <a:rPr lang="en-US" sz="1800" b="1" dirty="0" smtClean="0">
                  <a:solidFill>
                    <a:schemeClr val="bg1"/>
                  </a:solidFill>
                </a:rPr>
                <a:t>On-grid RE investment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75329" y="1458240"/>
              <a:ext cx="3053539" cy="6858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</a:rPr>
                <a:t>RE Standards Grid Connection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40532" y="3110123"/>
              <a:ext cx="3088337" cy="95826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/>
                <a:t>Enabling Framework for RE Development </a:t>
              </a:r>
              <a:r>
                <a:rPr lang="id-ID" sz="1800" dirty="0" smtClean="0"/>
                <a:t>&amp; </a:t>
              </a:r>
              <a:r>
                <a:rPr lang="en-US" sz="1800" b="1" dirty="0" smtClean="0"/>
                <a:t>Deployment</a:t>
              </a:r>
              <a:endParaRPr lang="en-US" sz="18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57200" y="5960983"/>
              <a:ext cx="3071668" cy="685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</a:rPr>
                <a:t>Rural Electrification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36083" y="5140248"/>
              <a:ext cx="3092785" cy="685800"/>
            </a:xfrm>
            <a:prstGeom prst="rect">
              <a:avLst/>
            </a:prstGeom>
            <a:solidFill>
              <a:schemeClr val="accent6">
                <a:lumMod val="9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</a:rPr>
                <a:t>APAEC Monitoring </a:t>
              </a:r>
            </a:p>
            <a:p>
              <a:pPr algn="ctr"/>
              <a:r>
                <a:rPr lang="en-US" sz="1800" b="1" dirty="0" smtClean="0">
                  <a:solidFill>
                    <a:schemeClr val="bg1"/>
                  </a:solidFill>
                </a:rPr>
                <a:t>(</a:t>
              </a:r>
              <a:r>
                <a:rPr lang="en-US" sz="1800" b="1" dirty="0" err="1" smtClean="0">
                  <a:solidFill>
                    <a:schemeClr val="bg1"/>
                  </a:solidFill>
                </a:rPr>
                <a:t>Programme</a:t>
              </a:r>
              <a:r>
                <a:rPr lang="en-US" sz="1800" b="1" dirty="0" smtClean="0">
                  <a:solidFill>
                    <a:schemeClr val="bg1"/>
                  </a:solidFill>
                </a:rPr>
                <a:t> Area 5)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40531" y="4203320"/>
              <a:ext cx="3088337" cy="80702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</a:rPr>
                <a:t>RE Technology Assessment &amp; Associated Cost Analysis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707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778-1684-4820-AE01-A6CF65E48D70}" type="datetime1">
              <a:rPr lang="de-DE" smtClean="0"/>
              <a:pPr/>
              <a:t>29.07.2015</a:t>
            </a:fld>
            <a:endParaRPr lang="de-DE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32202483"/>
              </p:ext>
            </p:extLst>
          </p:nvPr>
        </p:nvGraphicFramePr>
        <p:xfrm>
          <a:off x="1281319" y="1524226"/>
          <a:ext cx="6542893" cy="4652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24580" y="4154920"/>
            <a:ext cx="1999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RE Directive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14222" y="6071827"/>
            <a:ext cx="3969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Lending</a:t>
            </a:r>
            <a:r>
              <a:rPr lang="id-ID" sz="2400" dirty="0">
                <a:solidFill>
                  <a:schemeClr val="tx1"/>
                </a:solidFill>
              </a:rPr>
              <a:t> </a:t>
            </a:r>
            <a:r>
              <a:rPr lang="id-ID" sz="2400" dirty="0" smtClean="0">
                <a:solidFill>
                  <a:schemeClr val="tx1"/>
                </a:solidFill>
              </a:rPr>
              <a:t>Guidelines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3851" y="5840995"/>
            <a:ext cx="3401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Capacity Building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58" y="4208538"/>
            <a:ext cx="1682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Webportal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1741" y="5314819"/>
            <a:ext cx="3365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Product Development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0910" y="4806697"/>
            <a:ext cx="2173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Policy Advise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2387" y="3407699"/>
            <a:ext cx="1399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Network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3477" y="2299412"/>
            <a:ext cx="1875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Integrated Expert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59498" y="1445909"/>
            <a:ext cx="16385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400" dirty="0" smtClean="0">
                <a:solidFill>
                  <a:schemeClr val="tx1"/>
                </a:solidFill>
              </a:rPr>
              <a:t>Business </a:t>
            </a:r>
          </a:p>
          <a:p>
            <a:pPr algn="r"/>
            <a:r>
              <a:rPr lang="id-ID" sz="2400" dirty="0" smtClean="0">
                <a:solidFill>
                  <a:schemeClr val="tx1"/>
                </a:solidFill>
              </a:rPr>
              <a:t>Models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09550" y="1132367"/>
            <a:ext cx="2149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 smtClean="0">
                <a:solidFill>
                  <a:schemeClr val="tx1"/>
                </a:solidFill>
              </a:rPr>
              <a:t>Pilot Projects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54114" y="2082267"/>
            <a:ext cx="16898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Technical </a:t>
            </a:r>
            <a:endParaRPr lang="id-ID" sz="2400" dirty="0" smtClean="0">
              <a:solidFill>
                <a:schemeClr val="tx1"/>
              </a:solidFill>
            </a:endParaRPr>
          </a:p>
          <a:p>
            <a:r>
              <a:rPr lang="id-ID" sz="2400" dirty="0" smtClean="0">
                <a:solidFill>
                  <a:schemeClr val="tx1"/>
                </a:solidFill>
              </a:rPr>
              <a:t>Standards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74265" y="2852935"/>
            <a:ext cx="1553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Capacity </a:t>
            </a:r>
            <a:endParaRPr lang="id-ID" sz="2400" dirty="0" smtClean="0">
              <a:solidFill>
                <a:schemeClr val="tx1"/>
              </a:solidFill>
            </a:endParaRPr>
          </a:p>
          <a:p>
            <a:r>
              <a:rPr lang="id-ID" sz="2400" dirty="0" smtClean="0">
                <a:solidFill>
                  <a:schemeClr val="tx1"/>
                </a:solidFill>
              </a:rPr>
              <a:t>Building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95471" y="3504216"/>
            <a:ext cx="1755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Guidelines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39589" y="1574911"/>
            <a:ext cx="16898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Technical </a:t>
            </a:r>
          </a:p>
          <a:p>
            <a:r>
              <a:rPr lang="id-ID" sz="2400" dirty="0" smtClean="0">
                <a:solidFill>
                  <a:schemeClr val="tx1"/>
                </a:solidFill>
              </a:rPr>
              <a:t>Standards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20373" y="4473438"/>
            <a:ext cx="1755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Guidelines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68905" y="1072399"/>
            <a:ext cx="8341695" cy="617928"/>
          </a:xfrm>
        </p:spPr>
        <p:txBody>
          <a:bodyPr/>
          <a:lstStyle/>
          <a:p>
            <a:pPr algn="l"/>
            <a:r>
              <a:rPr lang="id-ID" dirty="0" smtClean="0">
                <a:solidFill>
                  <a:srgbClr val="C00000"/>
                </a:solidFill>
                <a:latin typeface="+mj-lt"/>
              </a:rPr>
              <a:t>Associated Key Tasks </a:t>
            </a:r>
            <a:endParaRPr lang="en-GB" sz="24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44524" y="5190291"/>
            <a:ext cx="2388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RE Information</a:t>
            </a:r>
            <a:endParaRPr lang="id-ID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59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778-1684-4820-AE01-A6CF65E48D70}" type="datetime1">
              <a:rPr lang="de-DE" smtClean="0"/>
              <a:pPr/>
              <a:t>29.07.2015</a:t>
            </a:fld>
            <a:endParaRPr lang="de-DE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28" y="927280"/>
            <a:ext cx="6663810" cy="5822988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24951" y="519176"/>
            <a:ext cx="8341695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6E6452"/>
                </a:solidFill>
                <a:latin typeface="Cambria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id-ID" kern="0" dirty="0" smtClean="0">
                <a:solidFill>
                  <a:srgbClr val="C00000"/>
                </a:solidFill>
                <a:latin typeface="+mj-lt"/>
              </a:rPr>
              <a:t>Strategy: </a:t>
            </a:r>
            <a:r>
              <a:rPr lang="id-ID" b="0" kern="0" dirty="0" smtClean="0">
                <a:solidFill>
                  <a:srgbClr val="C00000"/>
                </a:solidFill>
                <a:latin typeface="+mj-lt"/>
              </a:rPr>
              <a:t>Focus Groups </a:t>
            </a:r>
            <a:endParaRPr lang="en-GB" b="0" kern="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22990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778-1684-4820-AE01-A6CF65E48D70}" type="datetime1">
              <a:rPr lang="de-DE" smtClean="0"/>
              <a:pPr/>
              <a:t>29.07.2015</a:t>
            </a:fld>
            <a:endParaRPr lang="de-DE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68904" y="655921"/>
            <a:ext cx="8341695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6E6452"/>
                </a:solidFill>
                <a:latin typeface="Cambria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id-ID" kern="0" dirty="0" smtClean="0">
                <a:solidFill>
                  <a:srgbClr val="C00000"/>
                </a:solidFill>
                <a:latin typeface="+mj-lt"/>
              </a:rPr>
              <a:t>Setup: </a:t>
            </a:r>
            <a:r>
              <a:rPr lang="id-ID" b="0" kern="0" dirty="0" smtClean="0">
                <a:solidFill>
                  <a:srgbClr val="C00000"/>
                </a:solidFill>
                <a:latin typeface="+mj-lt"/>
              </a:rPr>
              <a:t>Cooperation partners</a:t>
            </a:r>
            <a:endParaRPr lang="en-GB" b="0" kern="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07" y="1028120"/>
            <a:ext cx="8793686" cy="522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11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00" y="1057523"/>
            <a:ext cx="7776000" cy="617928"/>
          </a:xfrm>
        </p:spPr>
        <p:txBody>
          <a:bodyPr/>
          <a:lstStyle/>
          <a:p>
            <a:r>
              <a:rPr lang="en-GB" dirty="0" smtClean="0"/>
              <a:t>Accomplishment in 2013 – 2015: </a:t>
            </a:r>
            <a:r>
              <a:rPr lang="en-GB" u="sng" dirty="0" smtClean="0"/>
              <a:t>FGDs and Workshops</a:t>
            </a:r>
            <a:endParaRPr lang="en-GB" u="sn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Type presentation title here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29/07/2015</a:t>
            </a:fld>
            <a:endParaRPr lang="de-DE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473" y="1855172"/>
            <a:ext cx="3406841" cy="197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3968314" y="2518497"/>
            <a:ext cx="49567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  <a:latin typeface="Arial"/>
              </a:rPr>
              <a:t>: </a:t>
            </a:r>
            <a:endParaRPr lang="id-ID" sz="1400" b="0" dirty="0" smtClean="0">
              <a:solidFill>
                <a:srgbClr val="000000"/>
              </a:solidFill>
              <a:latin typeface="Arial"/>
            </a:endParaRPr>
          </a:p>
          <a:p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Technical </a:t>
            </a:r>
            <a:r>
              <a:rPr lang="en-US" sz="1400" b="0" dirty="0">
                <a:solidFill>
                  <a:srgbClr val="000000"/>
                </a:solidFill>
                <a:latin typeface="Arial"/>
              </a:rPr>
              <a:t>requirements on vRE grid integration, </a:t>
            </a:r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existing</a:t>
            </a:r>
            <a:endParaRPr lang="id-ID" sz="1400" b="0" dirty="0" smtClean="0">
              <a:solidFill>
                <a:srgbClr val="000000"/>
              </a:solidFill>
              <a:latin typeface="Arial"/>
            </a:endParaRPr>
          </a:p>
          <a:p>
            <a:r>
              <a:rPr lang="en-US" sz="1400" b="0" dirty="0" smtClean="0">
                <a:solidFill>
                  <a:srgbClr val="000000"/>
                </a:solidFill>
                <a:latin typeface="Arial"/>
              </a:rPr>
              <a:t>grid </a:t>
            </a:r>
            <a:r>
              <a:rPr lang="en-US" sz="1400" b="0" dirty="0">
                <a:solidFill>
                  <a:srgbClr val="000000"/>
                </a:solidFill>
                <a:latin typeface="Arial"/>
              </a:rPr>
              <a:t>codes in AMS, grid stability assessment, Main cost benefit of vRE grid integration, operational benefits, long term strategies and business model for utilities. </a:t>
            </a:r>
          </a:p>
          <a:p>
            <a:r>
              <a:rPr lang="en-US" sz="1400" dirty="0">
                <a:solidFill>
                  <a:srgbClr val="000000"/>
                </a:solidFill>
                <a:latin typeface="Arial"/>
              </a:rPr>
              <a:t>Technology discussed</a:t>
            </a:r>
            <a:r>
              <a:rPr lang="en-US" sz="1400" b="0" dirty="0">
                <a:solidFill>
                  <a:srgbClr val="000000"/>
                </a:solidFill>
                <a:latin typeface="Arial"/>
              </a:rPr>
              <a:t>: Solar PV, Wind Power, Smart grid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1475" y="1804911"/>
            <a:ext cx="8189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800" u="sng" dirty="0">
                <a:solidFill>
                  <a:srgbClr val="000000"/>
                </a:solidFill>
                <a:latin typeface="Arial"/>
              </a:rPr>
              <a:t>Integration of Variable 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R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E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u="sng" dirty="0">
                <a:solidFill>
                  <a:srgbClr val="000000"/>
                </a:solidFill>
                <a:latin typeface="Arial"/>
              </a:rPr>
              <a:t>into </a:t>
            </a:r>
            <a:endParaRPr lang="id-ID" sz="1800" u="sng" dirty="0" smtClean="0">
              <a:solidFill>
                <a:srgbClr val="000000"/>
              </a:solidFill>
              <a:latin typeface="Arial"/>
            </a:endParaRPr>
          </a:p>
          <a:p>
            <a:pPr algn="r"/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Power System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Jakarta 1-2 </a:t>
            </a:r>
            <a:r>
              <a:rPr lang="en-US" sz="1800" u="sng" dirty="0">
                <a:solidFill>
                  <a:srgbClr val="000000"/>
                </a:solidFill>
                <a:latin typeface="Arial"/>
              </a:rPr>
              <a:t>April 2014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61474" y="1800476"/>
            <a:ext cx="8189494" cy="206981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61475" y="4341064"/>
            <a:ext cx="8189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Solar PV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Technical 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Guideline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u="sng" dirty="0">
                <a:solidFill>
                  <a:srgbClr val="000000"/>
                </a:solidFill>
                <a:latin typeface="Arial"/>
              </a:rPr>
              <a:t>for </a:t>
            </a:r>
            <a:endParaRPr lang="id-ID" sz="1800" u="sng" dirty="0" smtClean="0">
              <a:solidFill>
                <a:srgbClr val="000000"/>
              </a:solidFill>
              <a:latin typeface="Arial"/>
            </a:endParaRPr>
          </a:p>
          <a:p>
            <a:pPr algn="r"/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Financi</a:t>
            </a:r>
            <a:r>
              <a:rPr lang="en-US" sz="1800" u="sng" dirty="0" err="1" smtClean="0">
                <a:solidFill>
                  <a:srgbClr val="000000"/>
                </a:solidFill>
                <a:latin typeface="Arial"/>
              </a:rPr>
              <a:t>ers</a:t>
            </a:r>
            <a:r>
              <a:rPr lang="id-ID" sz="1800" u="sng" dirty="0" smtClean="0">
                <a:solidFill>
                  <a:srgbClr val="000000"/>
                </a:solidFill>
                <a:latin typeface="Arial"/>
              </a:rPr>
              <a:t>,</a:t>
            </a:r>
            <a:r>
              <a:rPr lang="en-US" sz="1800" u="sng" dirty="0" smtClean="0">
                <a:solidFill>
                  <a:srgbClr val="000000"/>
                </a:solidFill>
                <a:latin typeface="Arial"/>
              </a:rPr>
              <a:t> Bangkok</a:t>
            </a:r>
            <a:r>
              <a:rPr lang="en-US" sz="1800" u="sng" dirty="0">
                <a:solidFill>
                  <a:srgbClr val="000000"/>
                </a:solidFill>
                <a:latin typeface="Arial"/>
              </a:rPr>
              <a:t>, 22-23 May 2014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61474" y="4341064"/>
            <a:ext cx="8189494" cy="206981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361346" y="5222085"/>
            <a:ext cx="47826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Key items discussed</a:t>
            </a:r>
            <a:r>
              <a:rPr lang="en-US" sz="1400" b="0" dirty="0">
                <a:solidFill>
                  <a:srgbClr val="000000"/>
                </a:solidFill>
              </a:rPr>
              <a:t>: Technology and Design, Plant Performance, Project Contracts and cost</a:t>
            </a:r>
          </a:p>
          <a:p>
            <a:r>
              <a:rPr lang="en-US" sz="1400" dirty="0">
                <a:solidFill>
                  <a:srgbClr val="000000"/>
                </a:solidFill>
              </a:rPr>
              <a:t>Technology discussed</a:t>
            </a:r>
            <a:r>
              <a:rPr lang="en-US" sz="1400" b="0" dirty="0">
                <a:solidFill>
                  <a:srgbClr val="000000"/>
                </a:solidFill>
              </a:rPr>
              <a:t>: Solar PV, Wind </a:t>
            </a:r>
            <a:r>
              <a:rPr lang="en-US" sz="1400" b="0" dirty="0" smtClean="0">
                <a:solidFill>
                  <a:srgbClr val="000000"/>
                </a:solidFill>
              </a:rPr>
              <a:t>Power</a:t>
            </a:r>
            <a:endParaRPr lang="id-ID" sz="1400" b="0" dirty="0" smtClean="0">
              <a:solidFill>
                <a:srgbClr val="000000"/>
              </a:solidFill>
            </a:endParaRPr>
          </a:p>
          <a:p>
            <a:r>
              <a:rPr lang="id-ID" sz="1400" dirty="0" smtClean="0">
                <a:solidFill>
                  <a:srgbClr val="000000"/>
                </a:solidFill>
              </a:rPr>
              <a:t>Attendees</a:t>
            </a:r>
            <a:r>
              <a:rPr lang="id-ID" sz="1400" b="0" dirty="0" smtClean="0">
                <a:solidFill>
                  <a:srgbClr val="000000"/>
                </a:solidFill>
              </a:rPr>
              <a:t>: regional bankers</a:t>
            </a:r>
            <a:endParaRPr lang="en-US" sz="1400" b="0" dirty="0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31" y="4389733"/>
            <a:ext cx="3513481" cy="197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840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1_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giz-powerpoint-leerfolie-de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dirty="0" err="1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800" b="0"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2_giz-powerpoint-leerfolie-en">
  <a:themeElements>
    <a:clrScheme name="GTZ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B7D1DD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-leerfolie-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tz-leerfolie-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tz-leerfolie-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tz-leerfolie-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tz-leerfolie-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tz-leerfolie-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tz-leerfolie-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tz-leerfolie-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tz-leerfolie-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tz-leerfolie-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tz-leerfolie-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tz-leerfolie-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tz-leerfolie-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tz-leerfolie-de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EFEDE6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6F4F0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1523</TotalTime>
  <Words>1226</Words>
  <Application>Microsoft Office PowerPoint</Application>
  <PresentationFormat>On-screen Show (4:3)</PresentationFormat>
  <Paragraphs>191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Arial Narrow</vt:lpstr>
      <vt:lpstr>Calibri</vt:lpstr>
      <vt:lpstr>Cambria</vt:lpstr>
      <vt:lpstr>Leelawadee</vt:lpstr>
      <vt:lpstr>Wingdings</vt:lpstr>
      <vt:lpstr>giz-powerpoint-leerfolie-en</vt:lpstr>
      <vt:lpstr>Cover</vt:lpstr>
      <vt:lpstr>1_giz-powerpoint-leerfolie-en</vt:lpstr>
      <vt:lpstr>giz-powerpoint-leerfolie-de</vt:lpstr>
      <vt:lpstr>2_giz-powerpoint-leerfolie-en</vt:lpstr>
      <vt:lpstr>GIZ ASEAN Renewable Energy Support Programme  Presented at the  Advancing Mini Hydropower Towards SE4ALL in Myanmar Workshop,  30 July 2015</vt:lpstr>
      <vt:lpstr>PowerPoint Presentation</vt:lpstr>
      <vt:lpstr>PowerPoint Presentation</vt:lpstr>
      <vt:lpstr>PowerPoint Presentation</vt:lpstr>
      <vt:lpstr>PowerPoint Presentation</vt:lpstr>
      <vt:lpstr>Associated Key Tasks </vt:lpstr>
      <vt:lpstr>PowerPoint Presentation</vt:lpstr>
      <vt:lpstr>PowerPoint Presentation</vt:lpstr>
      <vt:lpstr>Accomplishment in 2013 – 2015: FGDs and Workshops</vt:lpstr>
      <vt:lpstr>Accomplishment in 2013 – 2015: FGDs and Workshops</vt:lpstr>
      <vt:lpstr>Accomplishment in 2013 – 2015: FGDs and Workshops</vt:lpstr>
      <vt:lpstr>Accomplishment in 2013 – 2015: FGDs and Workshops</vt:lpstr>
      <vt:lpstr>Accomplishment in 2013 – 2015: FGDs and Workshops</vt:lpstr>
      <vt:lpstr>Accomplishment in 2013 – 2015: FGDs and Workshops</vt:lpstr>
      <vt:lpstr>Upcoming event 2015: FGDs and Workshops</vt:lpstr>
      <vt:lpstr>PowerPoint Presentation</vt:lpstr>
      <vt:lpstr>PowerPoint Presentation</vt:lpstr>
    </vt:vector>
  </TitlesOfParts>
  <Company>Crossmedia Beratung und Design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Thachatat Kuvarakul</dc:creator>
  <cp:keywords>GIZ-Leerfolie</cp:keywords>
  <cp:lastModifiedBy>Hanna Yolanda</cp:lastModifiedBy>
  <cp:revision>168</cp:revision>
  <cp:lastPrinted>2012-07-19T10:16:59Z</cp:lastPrinted>
  <dcterms:created xsi:type="dcterms:W3CDTF">2014-05-07T04:10:00Z</dcterms:created>
  <dcterms:modified xsi:type="dcterms:W3CDTF">2015-07-29T09:09:07Z</dcterms:modified>
</cp:coreProperties>
</file>